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9" r:id="rId4"/>
  </p:sldMasterIdLst>
  <p:sldIdLst>
    <p:sldId id="256" r:id="rId5"/>
    <p:sldId id="265" r:id="rId6"/>
    <p:sldId id="276" r:id="rId7"/>
    <p:sldId id="274" r:id="rId8"/>
    <p:sldId id="268" r:id="rId9"/>
    <p:sldId id="267" r:id="rId10"/>
    <p:sldId id="266" r:id="rId11"/>
    <p:sldId id="273" r:id="rId12"/>
    <p:sldId id="257" r:id="rId13"/>
    <p:sldId id="260" r:id="rId14"/>
    <p:sldId id="261" r:id="rId15"/>
    <p:sldId id="262" r:id="rId16"/>
    <p:sldId id="263" r:id="rId17"/>
    <p:sldId id="264" r:id="rId18"/>
    <p:sldId id="278" r:id="rId19"/>
    <p:sldId id="277" r:id="rId20"/>
    <p:sldId id="269" r:id="rId21"/>
    <p:sldId id="27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7510FF-9AAE-4B4C-97FC-FB54E914484C}" type="doc">
      <dgm:prSet loTypeId="urn:microsoft.com/office/officeart/2008/layout/LinedList" loCatId="list" qsTypeId="urn:microsoft.com/office/officeart/2005/8/quickstyle/simple2" qsCatId="simple" csTypeId="urn:microsoft.com/office/officeart/2005/8/colors/accent1_2" csCatId="accent1" phldr="1"/>
      <dgm:spPr/>
      <dgm:t>
        <a:bodyPr/>
        <a:lstStyle/>
        <a:p>
          <a:endParaRPr lang="en-US"/>
        </a:p>
      </dgm:t>
    </dgm:pt>
    <dgm:pt modelId="{42983700-BF9A-430C-B59E-50B7D16898EE}">
      <dgm:prSet/>
      <dgm:spPr/>
      <dgm:t>
        <a:bodyPr/>
        <a:lstStyle/>
        <a:p>
          <a:pPr rtl="0"/>
          <a:r>
            <a:rPr lang="en-US" b="1" dirty="0">
              <a:latin typeface="Times New Roman"/>
              <a:cs typeface="Times New Roman"/>
            </a:rPr>
            <a:t>Emmy Saenz is the daughter of Luis Saenz and Rosemary (Michael) Bazan. She sustained cervical, thoracic and lumbar fractures of her spine in a major motor vehicle collision on Hwy 35 (Formosa Gate 6) on October 1, 2019. Emmy became paralyzed as a result of the auto-accident and lived her remaining 7 months as a quadriplegic. Because the family had to overcome so many obstacles in caring for Emmy, huge difficulties became everyday reality of how much outside help is needed to overcome just to have a good quality of life. In Emmy's precious memory, the Bazan family, with the help of family and friends, created a 501(c)(3) Non-Profit organization to help others in need in situations like these.  </a:t>
          </a:r>
          <a:endParaRPr lang="en-US" b="0" dirty="0">
            <a:latin typeface="Times New Roman"/>
            <a:cs typeface="Times New Roman"/>
          </a:endParaRPr>
        </a:p>
      </dgm:t>
    </dgm:pt>
    <dgm:pt modelId="{C8808238-6B65-43AE-902C-05A09B20116D}" type="parTrans" cxnId="{F26B17C5-D663-475A-9CE3-9F78A0477A01}">
      <dgm:prSet/>
      <dgm:spPr/>
      <dgm:t>
        <a:bodyPr/>
        <a:lstStyle/>
        <a:p>
          <a:endParaRPr lang="en-US"/>
        </a:p>
      </dgm:t>
    </dgm:pt>
    <dgm:pt modelId="{6440F763-03CE-4C70-A9DC-C41DAAAD040A}" type="sibTrans" cxnId="{F26B17C5-D663-475A-9CE3-9F78A0477A01}">
      <dgm:prSet/>
      <dgm:spPr/>
      <dgm:t>
        <a:bodyPr/>
        <a:lstStyle/>
        <a:p>
          <a:endParaRPr lang="en-US"/>
        </a:p>
      </dgm:t>
    </dgm:pt>
    <dgm:pt modelId="{6608C8BB-F764-476E-B8BD-F1E33CB2C2D8}">
      <dgm:prSet phldr="0"/>
      <dgm:spPr/>
      <dgm:t>
        <a:bodyPr/>
        <a:lstStyle/>
        <a:p>
          <a:r>
            <a:rPr lang="en-US" b="1" dirty="0">
              <a:latin typeface="Times New Roman"/>
              <a:cs typeface="Times New Roman"/>
            </a:rPr>
            <a:t> At the Emmy Saenz Foundation, we’re raising funds and promoting initiatives to serve the people who need them most. We believe in taking-action with urgency in order to serve our youth, community and individuals with Spinal Cord Injury (SCI) and Traumatic Brain Injury (TBI) in some of the most pressing issues facing today’s society. Please join us by supporting our efforts to make a measurable difference in the lives of others. Your Sponsorship is key in continuing our efforts throughout the year.</a:t>
          </a:r>
          <a:endParaRPr lang="en-US" dirty="0">
            <a:latin typeface="Times New Roman"/>
            <a:cs typeface="Times New Roman"/>
          </a:endParaRPr>
        </a:p>
      </dgm:t>
    </dgm:pt>
    <dgm:pt modelId="{E4BA8BDA-7E22-4AB6-9502-D4E65CFED3A4}" type="parTrans" cxnId="{CF8B9812-4D88-45ED-A471-EE6E056912A5}">
      <dgm:prSet/>
      <dgm:spPr/>
      <dgm:t>
        <a:bodyPr/>
        <a:lstStyle/>
        <a:p>
          <a:endParaRPr lang="en-US"/>
        </a:p>
      </dgm:t>
    </dgm:pt>
    <dgm:pt modelId="{9B3D6720-418B-4A97-86D6-309964A068D7}" type="sibTrans" cxnId="{CF8B9812-4D88-45ED-A471-EE6E056912A5}">
      <dgm:prSet/>
      <dgm:spPr/>
      <dgm:t>
        <a:bodyPr/>
        <a:lstStyle/>
        <a:p>
          <a:endParaRPr lang="en-US"/>
        </a:p>
      </dgm:t>
    </dgm:pt>
    <dgm:pt modelId="{35B5B804-7A92-4831-A889-1A2EDB3E0A8D}" type="pres">
      <dgm:prSet presAssocID="{C67510FF-9AAE-4B4C-97FC-FB54E914484C}" presName="vert0" presStyleCnt="0">
        <dgm:presLayoutVars>
          <dgm:dir/>
          <dgm:animOne val="branch"/>
          <dgm:animLvl val="lvl"/>
        </dgm:presLayoutVars>
      </dgm:prSet>
      <dgm:spPr/>
    </dgm:pt>
    <dgm:pt modelId="{F50890D4-FC28-46B2-B118-21F0A06B218D}" type="pres">
      <dgm:prSet presAssocID="{42983700-BF9A-430C-B59E-50B7D16898EE}" presName="thickLine" presStyleLbl="alignNode1" presStyleIdx="0" presStyleCnt="2"/>
      <dgm:spPr/>
    </dgm:pt>
    <dgm:pt modelId="{DA2D7864-3998-4D46-8095-495197F1C2AB}" type="pres">
      <dgm:prSet presAssocID="{42983700-BF9A-430C-B59E-50B7D16898EE}" presName="horz1" presStyleCnt="0"/>
      <dgm:spPr/>
    </dgm:pt>
    <dgm:pt modelId="{B273448E-6C00-431C-AE14-BCB9211630CE}" type="pres">
      <dgm:prSet presAssocID="{42983700-BF9A-430C-B59E-50B7D16898EE}" presName="tx1" presStyleLbl="revTx" presStyleIdx="0" presStyleCnt="2"/>
      <dgm:spPr/>
    </dgm:pt>
    <dgm:pt modelId="{05BB5E1E-F921-4DC3-83CA-352672B271BB}" type="pres">
      <dgm:prSet presAssocID="{42983700-BF9A-430C-B59E-50B7D16898EE}" presName="vert1" presStyleCnt="0"/>
      <dgm:spPr/>
    </dgm:pt>
    <dgm:pt modelId="{C45B6FF8-B970-4462-A51C-4CE7800799BE}" type="pres">
      <dgm:prSet presAssocID="{6608C8BB-F764-476E-B8BD-F1E33CB2C2D8}" presName="thickLine" presStyleLbl="alignNode1" presStyleIdx="1" presStyleCnt="2"/>
      <dgm:spPr/>
    </dgm:pt>
    <dgm:pt modelId="{6E2F64AA-53D6-44EF-8AA4-0CF859FC9ACD}" type="pres">
      <dgm:prSet presAssocID="{6608C8BB-F764-476E-B8BD-F1E33CB2C2D8}" presName="horz1" presStyleCnt="0"/>
      <dgm:spPr/>
    </dgm:pt>
    <dgm:pt modelId="{278822EA-CFE9-48D9-A739-B904CF4157EF}" type="pres">
      <dgm:prSet presAssocID="{6608C8BB-F764-476E-B8BD-F1E33CB2C2D8}" presName="tx1" presStyleLbl="revTx" presStyleIdx="1" presStyleCnt="2"/>
      <dgm:spPr/>
    </dgm:pt>
    <dgm:pt modelId="{DE29D9D4-D42A-4819-BACD-DE29566A79EC}" type="pres">
      <dgm:prSet presAssocID="{6608C8BB-F764-476E-B8BD-F1E33CB2C2D8}" presName="vert1" presStyleCnt="0"/>
      <dgm:spPr/>
    </dgm:pt>
  </dgm:ptLst>
  <dgm:cxnLst>
    <dgm:cxn modelId="{CF8B9812-4D88-45ED-A471-EE6E056912A5}" srcId="{C67510FF-9AAE-4B4C-97FC-FB54E914484C}" destId="{6608C8BB-F764-476E-B8BD-F1E33CB2C2D8}" srcOrd="1" destOrd="0" parTransId="{E4BA8BDA-7E22-4AB6-9502-D4E65CFED3A4}" sibTransId="{9B3D6720-418B-4A97-86D6-309964A068D7}"/>
    <dgm:cxn modelId="{41EE0732-FE8F-49C6-877D-12E71E40A7AF}" type="presOf" srcId="{42983700-BF9A-430C-B59E-50B7D16898EE}" destId="{B273448E-6C00-431C-AE14-BCB9211630CE}" srcOrd="0" destOrd="0" presId="urn:microsoft.com/office/officeart/2008/layout/LinedList"/>
    <dgm:cxn modelId="{24102873-E102-4B44-999F-50E6AA3D2B44}" type="presOf" srcId="{C67510FF-9AAE-4B4C-97FC-FB54E914484C}" destId="{35B5B804-7A92-4831-A889-1A2EDB3E0A8D}" srcOrd="0" destOrd="0" presId="urn:microsoft.com/office/officeart/2008/layout/LinedList"/>
    <dgm:cxn modelId="{F26B17C5-D663-475A-9CE3-9F78A0477A01}" srcId="{C67510FF-9AAE-4B4C-97FC-FB54E914484C}" destId="{42983700-BF9A-430C-B59E-50B7D16898EE}" srcOrd="0" destOrd="0" parTransId="{C8808238-6B65-43AE-902C-05A09B20116D}" sibTransId="{6440F763-03CE-4C70-A9DC-C41DAAAD040A}"/>
    <dgm:cxn modelId="{A007CCC6-C91C-45DA-B459-3A90946D3E23}" type="presOf" srcId="{6608C8BB-F764-476E-B8BD-F1E33CB2C2D8}" destId="{278822EA-CFE9-48D9-A739-B904CF4157EF}" srcOrd="0" destOrd="0" presId="urn:microsoft.com/office/officeart/2008/layout/LinedList"/>
    <dgm:cxn modelId="{BF9CCB93-9138-4AE1-938C-ABD4AE2CC698}" type="presParOf" srcId="{35B5B804-7A92-4831-A889-1A2EDB3E0A8D}" destId="{F50890D4-FC28-46B2-B118-21F0A06B218D}" srcOrd="0" destOrd="0" presId="urn:microsoft.com/office/officeart/2008/layout/LinedList"/>
    <dgm:cxn modelId="{6D8E3A33-A382-45C9-B70B-E55DA013FD67}" type="presParOf" srcId="{35B5B804-7A92-4831-A889-1A2EDB3E0A8D}" destId="{DA2D7864-3998-4D46-8095-495197F1C2AB}" srcOrd="1" destOrd="0" presId="urn:microsoft.com/office/officeart/2008/layout/LinedList"/>
    <dgm:cxn modelId="{86DCC809-EBFF-4719-9C54-DCD51E24AF02}" type="presParOf" srcId="{DA2D7864-3998-4D46-8095-495197F1C2AB}" destId="{B273448E-6C00-431C-AE14-BCB9211630CE}" srcOrd="0" destOrd="0" presId="urn:microsoft.com/office/officeart/2008/layout/LinedList"/>
    <dgm:cxn modelId="{ECE4FA74-A00E-46DB-BEBE-3608D323C9A2}" type="presParOf" srcId="{DA2D7864-3998-4D46-8095-495197F1C2AB}" destId="{05BB5E1E-F921-4DC3-83CA-352672B271BB}" srcOrd="1" destOrd="0" presId="urn:microsoft.com/office/officeart/2008/layout/LinedList"/>
    <dgm:cxn modelId="{D55E2146-7074-4054-BB1F-38C77077442B}" type="presParOf" srcId="{35B5B804-7A92-4831-A889-1A2EDB3E0A8D}" destId="{C45B6FF8-B970-4462-A51C-4CE7800799BE}" srcOrd="2" destOrd="0" presId="urn:microsoft.com/office/officeart/2008/layout/LinedList"/>
    <dgm:cxn modelId="{B9989692-310E-41FF-AA34-E36E76500A4E}" type="presParOf" srcId="{35B5B804-7A92-4831-A889-1A2EDB3E0A8D}" destId="{6E2F64AA-53D6-44EF-8AA4-0CF859FC9ACD}" srcOrd="3" destOrd="0" presId="urn:microsoft.com/office/officeart/2008/layout/LinedList"/>
    <dgm:cxn modelId="{BD693AFE-7059-464C-972D-348A9E06E876}" type="presParOf" srcId="{6E2F64AA-53D6-44EF-8AA4-0CF859FC9ACD}" destId="{278822EA-CFE9-48D9-A739-B904CF4157EF}" srcOrd="0" destOrd="0" presId="urn:microsoft.com/office/officeart/2008/layout/LinedList"/>
    <dgm:cxn modelId="{5D27C6F1-D6A4-43EB-B7F5-7C110BA707A5}" type="presParOf" srcId="{6E2F64AA-53D6-44EF-8AA4-0CF859FC9ACD}" destId="{DE29D9D4-D42A-4819-BACD-DE29566A79E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76DE8F-51E9-42B1-BBE0-3B3724B8F42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DF7E330-11E8-4EA4-BDEA-C8228319474E}">
      <dgm:prSet/>
      <dgm:spPr/>
      <dgm:t>
        <a:bodyPr/>
        <a:lstStyle/>
        <a:p>
          <a:pPr rtl="0"/>
          <a:r>
            <a:rPr lang="en-US" b="1" i="1" u="sng"/>
            <a:t>ADA Home Modification Initiative</a:t>
          </a:r>
          <a:r>
            <a:rPr lang="en-US" b="1"/>
            <a:t>:</a:t>
          </a:r>
          <a:r>
            <a:rPr lang="en-US" b="1">
              <a:latin typeface="Gill Sans MT" panose="020B0502020104020203"/>
            </a:rPr>
            <a:t>       </a:t>
          </a:r>
          <a:r>
            <a:rPr lang="en-US" b="1"/>
            <a:t>Our Home Modification initiative dedicated serving SCI and TBI patients with ADA compliant home modifications so they may be able to sustain a greater quality of life.  Partnerships with local Contractors enables us to assist families with the cost of materials needed to add the appropriate modifications to their homes.  Most contractors provide their labor free or discounted through our program so we can better serve our community.</a:t>
          </a:r>
          <a:endParaRPr lang="en-US" b="0">
            <a:latin typeface="Gill Sans MT" panose="020B0502020104020203"/>
          </a:endParaRPr>
        </a:p>
      </dgm:t>
    </dgm:pt>
    <dgm:pt modelId="{2C6188E5-7BD0-498F-939A-21BD80E6EB2B}" type="parTrans" cxnId="{99352D72-754B-46D0-AA75-9138EBDC7C81}">
      <dgm:prSet/>
      <dgm:spPr/>
      <dgm:t>
        <a:bodyPr/>
        <a:lstStyle/>
        <a:p>
          <a:endParaRPr lang="en-US"/>
        </a:p>
      </dgm:t>
    </dgm:pt>
    <dgm:pt modelId="{B6635E71-CDDB-40BE-B25B-DA09D69ACB9B}" type="sibTrans" cxnId="{99352D72-754B-46D0-AA75-9138EBDC7C81}">
      <dgm:prSet/>
      <dgm:spPr/>
      <dgm:t>
        <a:bodyPr/>
        <a:lstStyle/>
        <a:p>
          <a:endParaRPr lang="en-US"/>
        </a:p>
      </dgm:t>
    </dgm:pt>
    <dgm:pt modelId="{21810DAE-DC17-4594-929A-F24153724830}" type="pres">
      <dgm:prSet presAssocID="{0D76DE8F-51E9-42B1-BBE0-3B3724B8F426}" presName="linear" presStyleCnt="0">
        <dgm:presLayoutVars>
          <dgm:animLvl val="lvl"/>
          <dgm:resizeHandles val="exact"/>
        </dgm:presLayoutVars>
      </dgm:prSet>
      <dgm:spPr/>
    </dgm:pt>
    <dgm:pt modelId="{238BAE08-DB9A-49F2-AFA8-5B186F004CD6}" type="pres">
      <dgm:prSet presAssocID="{6DF7E330-11E8-4EA4-BDEA-C8228319474E}" presName="parentText" presStyleLbl="node1" presStyleIdx="0" presStyleCnt="1">
        <dgm:presLayoutVars>
          <dgm:chMax val="0"/>
          <dgm:bulletEnabled val="1"/>
        </dgm:presLayoutVars>
      </dgm:prSet>
      <dgm:spPr/>
    </dgm:pt>
  </dgm:ptLst>
  <dgm:cxnLst>
    <dgm:cxn modelId="{25FC1840-67BF-4B7B-858E-0D47381C871B}" type="presOf" srcId="{0D76DE8F-51E9-42B1-BBE0-3B3724B8F426}" destId="{21810DAE-DC17-4594-929A-F24153724830}" srcOrd="0" destOrd="0" presId="urn:microsoft.com/office/officeart/2005/8/layout/vList2"/>
    <dgm:cxn modelId="{99352D72-754B-46D0-AA75-9138EBDC7C81}" srcId="{0D76DE8F-51E9-42B1-BBE0-3B3724B8F426}" destId="{6DF7E330-11E8-4EA4-BDEA-C8228319474E}" srcOrd="0" destOrd="0" parTransId="{2C6188E5-7BD0-498F-939A-21BD80E6EB2B}" sibTransId="{B6635E71-CDDB-40BE-B25B-DA09D69ACB9B}"/>
    <dgm:cxn modelId="{30FC928C-A9D7-4DEC-BB84-38FC92ACBEB8}" type="presOf" srcId="{6DF7E330-11E8-4EA4-BDEA-C8228319474E}" destId="{238BAE08-DB9A-49F2-AFA8-5B186F004CD6}" srcOrd="0" destOrd="0" presId="urn:microsoft.com/office/officeart/2005/8/layout/vList2"/>
    <dgm:cxn modelId="{9F62AC41-12C8-4F6D-B227-00A39692375E}" type="presParOf" srcId="{21810DAE-DC17-4594-929A-F24153724830}" destId="{238BAE08-DB9A-49F2-AFA8-5B186F004CD6}"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5AA53E1-5BAF-4606-B49B-0806D88991D4}" type="doc">
      <dgm:prSet loTypeId="urn:microsoft.com/office/officeart/2005/8/layout/venn3" loCatId="relationship" qsTypeId="urn:microsoft.com/office/officeart/2005/8/quickstyle/simple1" qsCatId="simple" csTypeId="urn:microsoft.com/office/officeart/2005/8/colors/colorful1" csCatId="colorful"/>
      <dgm:spPr/>
      <dgm:t>
        <a:bodyPr/>
        <a:lstStyle/>
        <a:p>
          <a:endParaRPr lang="en-US"/>
        </a:p>
      </dgm:t>
    </dgm:pt>
    <dgm:pt modelId="{1FF2BC65-196E-4907-9E1C-C8300E7EDDC3}">
      <dgm:prSet/>
      <dgm:spPr/>
      <dgm:t>
        <a:bodyPr/>
        <a:lstStyle/>
        <a:p>
          <a:pPr rtl="0"/>
          <a:r>
            <a:rPr lang="en-US"/>
            <a:t>Friends</a:t>
          </a:r>
          <a:r>
            <a:rPr lang="en-US">
              <a:latin typeface="Tw Cen MT"/>
            </a:rPr>
            <a:t> &amp;</a:t>
          </a:r>
          <a:r>
            <a:rPr lang="en-US"/>
            <a:t> Family</a:t>
          </a:r>
        </a:p>
      </dgm:t>
    </dgm:pt>
    <dgm:pt modelId="{23702492-5F9A-43A0-A9CE-167564EBDF90}" type="parTrans" cxnId="{6FD8ED45-2CDA-48E1-BC77-142E6F3D101A}">
      <dgm:prSet/>
      <dgm:spPr/>
      <dgm:t>
        <a:bodyPr/>
        <a:lstStyle/>
        <a:p>
          <a:endParaRPr lang="en-US"/>
        </a:p>
      </dgm:t>
    </dgm:pt>
    <dgm:pt modelId="{83B0A317-FB36-4F9F-AE21-91140AEA602A}" type="sibTrans" cxnId="{6FD8ED45-2CDA-48E1-BC77-142E6F3D101A}">
      <dgm:prSet/>
      <dgm:spPr/>
      <dgm:t>
        <a:bodyPr/>
        <a:lstStyle/>
        <a:p>
          <a:endParaRPr lang="en-US"/>
        </a:p>
      </dgm:t>
    </dgm:pt>
    <dgm:pt modelId="{BE4FD402-0448-46AF-8B02-9F8267ABF81D}">
      <dgm:prSet/>
      <dgm:spPr/>
      <dgm:t>
        <a:bodyPr/>
        <a:lstStyle/>
        <a:p>
          <a:r>
            <a:rPr lang="en-US"/>
            <a:t>Bronze</a:t>
          </a:r>
        </a:p>
      </dgm:t>
    </dgm:pt>
    <dgm:pt modelId="{5A20F0EF-4391-48F9-BB7A-786EB7C54E90}" type="parTrans" cxnId="{4BB4CBC8-962D-4DA1-9AAA-92B30A7D0496}">
      <dgm:prSet/>
      <dgm:spPr/>
      <dgm:t>
        <a:bodyPr/>
        <a:lstStyle/>
        <a:p>
          <a:endParaRPr lang="en-US"/>
        </a:p>
      </dgm:t>
    </dgm:pt>
    <dgm:pt modelId="{55841FB3-FC53-4903-80B0-0FE82550DB6A}" type="sibTrans" cxnId="{4BB4CBC8-962D-4DA1-9AAA-92B30A7D0496}">
      <dgm:prSet/>
      <dgm:spPr/>
      <dgm:t>
        <a:bodyPr/>
        <a:lstStyle/>
        <a:p>
          <a:endParaRPr lang="en-US"/>
        </a:p>
      </dgm:t>
    </dgm:pt>
    <dgm:pt modelId="{3E7C6AD9-7BF3-474E-86EC-F8678E61EB73}">
      <dgm:prSet/>
      <dgm:spPr/>
      <dgm:t>
        <a:bodyPr/>
        <a:lstStyle/>
        <a:p>
          <a:r>
            <a:rPr lang="en-US"/>
            <a:t>Silver</a:t>
          </a:r>
        </a:p>
      </dgm:t>
    </dgm:pt>
    <dgm:pt modelId="{ED9D000D-8AB7-4742-BA53-7B065CA0DE8F}" type="parTrans" cxnId="{3FCD3BBF-9C95-401A-8CA9-046BFC70CCED}">
      <dgm:prSet/>
      <dgm:spPr/>
      <dgm:t>
        <a:bodyPr/>
        <a:lstStyle/>
        <a:p>
          <a:endParaRPr lang="en-US"/>
        </a:p>
      </dgm:t>
    </dgm:pt>
    <dgm:pt modelId="{F08ABE8B-8084-4862-9F15-9E61058E83E7}" type="sibTrans" cxnId="{3FCD3BBF-9C95-401A-8CA9-046BFC70CCED}">
      <dgm:prSet/>
      <dgm:spPr/>
      <dgm:t>
        <a:bodyPr/>
        <a:lstStyle/>
        <a:p>
          <a:endParaRPr lang="en-US"/>
        </a:p>
      </dgm:t>
    </dgm:pt>
    <dgm:pt modelId="{94A459D6-82E4-4C3F-BE89-CF8AA55924E6}">
      <dgm:prSet/>
      <dgm:spPr/>
      <dgm:t>
        <a:bodyPr/>
        <a:lstStyle/>
        <a:p>
          <a:r>
            <a:rPr lang="en-US"/>
            <a:t>Gold</a:t>
          </a:r>
        </a:p>
      </dgm:t>
    </dgm:pt>
    <dgm:pt modelId="{05AD4DD4-ADEE-48A2-9865-55B2F0F97122}" type="parTrans" cxnId="{39598ADD-E631-4273-BF19-2AD909DFBBBF}">
      <dgm:prSet/>
      <dgm:spPr/>
      <dgm:t>
        <a:bodyPr/>
        <a:lstStyle/>
        <a:p>
          <a:endParaRPr lang="en-US"/>
        </a:p>
      </dgm:t>
    </dgm:pt>
    <dgm:pt modelId="{BA14F373-1B39-4705-8DF1-6EA436D3DF5C}" type="sibTrans" cxnId="{39598ADD-E631-4273-BF19-2AD909DFBBBF}">
      <dgm:prSet/>
      <dgm:spPr/>
      <dgm:t>
        <a:bodyPr/>
        <a:lstStyle/>
        <a:p>
          <a:endParaRPr lang="en-US"/>
        </a:p>
      </dgm:t>
    </dgm:pt>
    <dgm:pt modelId="{F487D6F5-B32C-4442-B66A-225D96300F03}">
      <dgm:prSet/>
      <dgm:spPr/>
      <dgm:t>
        <a:bodyPr/>
        <a:lstStyle/>
        <a:p>
          <a:r>
            <a:rPr lang="en-US"/>
            <a:t>Platinum</a:t>
          </a:r>
        </a:p>
      </dgm:t>
    </dgm:pt>
    <dgm:pt modelId="{678DBE0A-F97E-4AB0-ACB4-E1F9738A0695}" type="parTrans" cxnId="{AB4E961D-7551-489A-B149-6D43D9ADEA11}">
      <dgm:prSet/>
      <dgm:spPr/>
      <dgm:t>
        <a:bodyPr/>
        <a:lstStyle/>
        <a:p>
          <a:endParaRPr lang="en-US"/>
        </a:p>
      </dgm:t>
    </dgm:pt>
    <dgm:pt modelId="{34ADDEAA-A35B-4104-AE5D-FAC875679C26}" type="sibTrans" cxnId="{AB4E961D-7551-489A-B149-6D43D9ADEA11}">
      <dgm:prSet/>
      <dgm:spPr/>
      <dgm:t>
        <a:bodyPr/>
        <a:lstStyle/>
        <a:p>
          <a:endParaRPr lang="en-US"/>
        </a:p>
      </dgm:t>
    </dgm:pt>
    <dgm:pt modelId="{322F0C9F-ABFD-471D-8E9E-1EEAC6A06CDE}" type="pres">
      <dgm:prSet presAssocID="{45AA53E1-5BAF-4606-B49B-0806D88991D4}" presName="Name0" presStyleCnt="0">
        <dgm:presLayoutVars>
          <dgm:dir/>
          <dgm:resizeHandles val="exact"/>
        </dgm:presLayoutVars>
      </dgm:prSet>
      <dgm:spPr/>
    </dgm:pt>
    <dgm:pt modelId="{5D68E8B1-E173-418B-9F11-7F6C4816FEAC}" type="pres">
      <dgm:prSet presAssocID="{1FF2BC65-196E-4907-9E1C-C8300E7EDDC3}" presName="Name5" presStyleLbl="vennNode1" presStyleIdx="0" presStyleCnt="5">
        <dgm:presLayoutVars>
          <dgm:bulletEnabled val="1"/>
        </dgm:presLayoutVars>
      </dgm:prSet>
      <dgm:spPr/>
    </dgm:pt>
    <dgm:pt modelId="{54583216-81B0-4385-8F2F-F4F153B88837}" type="pres">
      <dgm:prSet presAssocID="{83B0A317-FB36-4F9F-AE21-91140AEA602A}" presName="space" presStyleCnt="0"/>
      <dgm:spPr/>
    </dgm:pt>
    <dgm:pt modelId="{B0BF2071-7AC6-4F4A-AB72-E187A3732814}" type="pres">
      <dgm:prSet presAssocID="{BE4FD402-0448-46AF-8B02-9F8267ABF81D}" presName="Name5" presStyleLbl="vennNode1" presStyleIdx="1" presStyleCnt="5">
        <dgm:presLayoutVars>
          <dgm:bulletEnabled val="1"/>
        </dgm:presLayoutVars>
      </dgm:prSet>
      <dgm:spPr/>
    </dgm:pt>
    <dgm:pt modelId="{6F1FF0A8-BA16-45DA-A5BD-827415A6A3C5}" type="pres">
      <dgm:prSet presAssocID="{55841FB3-FC53-4903-80B0-0FE82550DB6A}" presName="space" presStyleCnt="0"/>
      <dgm:spPr/>
    </dgm:pt>
    <dgm:pt modelId="{20B178D5-4F01-41D2-B564-F1B85F4A4D52}" type="pres">
      <dgm:prSet presAssocID="{3E7C6AD9-7BF3-474E-86EC-F8678E61EB73}" presName="Name5" presStyleLbl="vennNode1" presStyleIdx="2" presStyleCnt="5">
        <dgm:presLayoutVars>
          <dgm:bulletEnabled val="1"/>
        </dgm:presLayoutVars>
      </dgm:prSet>
      <dgm:spPr/>
    </dgm:pt>
    <dgm:pt modelId="{FF7B745D-B9FB-44C3-8EE6-541B9260676B}" type="pres">
      <dgm:prSet presAssocID="{F08ABE8B-8084-4862-9F15-9E61058E83E7}" presName="space" presStyleCnt="0"/>
      <dgm:spPr/>
    </dgm:pt>
    <dgm:pt modelId="{060635F7-AE0F-49B7-9759-938857547BC3}" type="pres">
      <dgm:prSet presAssocID="{94A459D6-82E4-4C3F-BE89-CF8AA55924E6}" presName="Name5" presStyleLbl="vennNode1" presStyleIdx="3" presStyleCnt="5">
        <dgm:presLayoutVars>
          <dgm:bulletEnabled val="1"/>
        </dgm:presLayoutVars>
      </dgm:prSet>
      <dgm:spPr/>
    </dgm:pt>
    <dgm:pt modelId="{E573DBA4-F570-4E60-9A6F-E217D708C3D4}" type="pres">
      <dgm:prSet presAssocID="{BA14F373-1B39-4705-8DF1-6EA436D3DF5C}" presName="space" presStyleCnt="0"/>
      <dgm:spPr/>
    </dgm:pt>
    <dgm:pt modelId="{EC1DF336-C73B-4DC7-B94F-ED696E00C0B2}" type="pres">
      <dgm:prSet presAssocID="{F487D6F5-B32C-4442-B66A-225D96300F03}" presName="Name5" presStyleLbl="vennNode1" presStyleIdx="4" presStyleCnt="5">
        <dgm:presLayoutVars>
          <dgm:bulletEnabled val="1"/>
        </dgm:presLayoutVars>
      </dgm:prSet>
      <dgm:spPr/>
    </dgm:pt>
  </dgm:ptLst>
  <dgm:cxnLst>
    <dgm:cxn modelId="{AB4E961D-7551-489A-B149-6D43D9ADEA11}" srcId="{45AA53E1-5BAF-4606-B49B-0806D88991D4}" destId="{F487D6F5-B32C-4442-B66A-225D96300F03}" srcOrd="4" destOrd="0" parTransId="{678DBE0A-F97E-4AB0-ACB4-E1F9738A0695}" sibTransId="{34ADDEAA-A35B-4104-AE5D-FAC875679C26}"/>
    <dgm:cxn modelId="{9826D85E-56D7-4B98-BE44-A8F462268A49}" type="presOf" srcId="{BE4FD402-0448-46AF-8B02-9F8267ABF81D}" destId="{B0BF2071-7AC6-4F4A-AB72-E187A3732814}" srcOrd="0" destOrd="0" presId="urn:microsoft.com/office/officeart/2005/8/layout/venn3"/>
    <dgm:cxn modelId="{6FD8ED45-2CDA-48E1-BC77-142E6F3D101A}" srcId="{45AA53E1-5BAF-4606-B49B-0806D88991D4}" destId="{1FF2BC65-196E-4907-9E1C-C8300E7EDDC3}" srcOrd="0" destOrd="0" parTransId="{23702492-5F9A-43A0-A9CE-167564EBDF90}" sibTransId="{83B0A317-FB36-4F9F-AE21-91140AEA602A}"/>
    <dgm:cxn modelId="{7BE09B80-BAB9-44B6-B2E4-A7ED70A1584F}" type="presOf" srcId="{3E7C6AD9-7BF3-474E-86EC-F8678E61EB73}" destId="{20B178D5-4F01-41D2-B564-F1B85F4A4D52}" srcOrd="0" destOrd="0" presId="urn:microsoft.com/office/officeart/2005/8/layout/venn3"/>
    <dgm:cxn modelId="{45A174A6-5E95-47D5-A67D-63F28DE57297}" type="presOf" srcId="{F487D6F5-B32C-4442-B66A-225D96300F03}" destId="{EC1DF336-C73B-4DC7-B94F-ED696E00C0B2}" srcOrd="0" destOrd="0" presId="urn:microsoft.com/office/officeart/2005/8/layout/venn3"/>
    <dgm:cxn modelId="{3A9829A7-B46B-4B9C-92A7-B0365BE341C7}" type="presOf" srcId="{45AA53E1-5BAF-4606-B49B-0806D88991D4}" destId="{322F0C9F-ABFD-471D-8E9E-1EEAC6A06CDE}" srcOrd="0" destOrd="0" presId="urn:microsoft.com/office/officeart/2005/8/layout/venn3"/>
    <dgm:cxn modelId="{3FCD3BBF-9C95-401A-8CA9-046BFC70CCED}" srcId="{45AA53E1-5BAF-4606-B49B-0806D88991D4}" destId="{3E7C6AD9-7BF3-474E-86EC-F8678E61EB73}" srcOrd="2" destOrd="0" parTransId="{ED9D000D-8AB7-4742-BA53-7B065CA0DE8F}" sibTransId="{F08ABE8B-8084-4862-9F15-9E61058E83E7}"/>
    <dgm:cxn modelId="{4BB4CBC8-962D-4DA1-9AAA-92B30A7D0496}" srcId="{45AA53E1-5BAF-4606-B49B-0806D88991D4}" destId="{BE4FD402-0448-46AF-8B02-9F8267ABF81D}" srcOrd="1" destOrd="0" parTransId="{5A20F0EF-4391-48F9-BB7A-786EB7C54E90}" sibTransId="{55841FB3-FC53-4903-80B0-0FE82550DB6A}"/>
    <dgm:cxn modelId="{39598ADD-E631-4273-BF19-2AD909DFBBBF}" srcId="{45AA53E1-5BAF-4606-B49B-0806D88991D4}" destId="{94A459D6-82E4-4C3F-BE89-CF8AA55924E6}" srcOrd="3" destOrd="0" parTransId="{05AD4DD4-ADEE-48A2-9865-55B2F0F97122}" sibTransId="{BA14F373-1B39-4705-8DF1-6EA436D3DF5C}"/>
    <dgm:cxn modelId="{C61435F2-BDE3-459A-9571-6550D645FE2D}" type="presOf" srcId="{1FF2BC65-196E-4907-9E1C-C8300E7EDDC3}" destId="{5D68E8B1-E173-418B-9F11-7F6C4816FEAC}" srcOrd="0" destOrd="0" presId="urn:microsoft.com/office/officeart/2005/8/layout/venn3"/>
    <dgm:cxn modelId="{04B373F7-4697-477D-B60C-0D6699C6C8C7}" type="presOf" srcId="{94A459D6-82E4-4C3F-BE89-CF8AA55924E6}" destId="{060635F7-AE0F-49B7-9759-938857547BC3}" srcOrd="0" destOrd="0" presId="urn:microsoft.com/office/officeart/2005/8/layout/venn3"/>
    <dgm:cxn modelId="{069BFB70-9DE2-46B6-A785-4BDD8DF2C8E7}" type="presParOf" srcId="{322F0C9F-ABFD-471D-8E9E-1EEAC6A06CDE}" destId="{5D68E8B1-E173-418B-9F11-7F6C4816FEAC}" srcOrd="0" destOrd="0" presId="urn:microsoft.com/office/officeart/2005/8/layout/venn3"/>
    <dgm:cxn modelId="{87AF0AF4-6E0C-413D-84AF-B6FBE91F0EBC}" type="presParOf" srcId="{322F0C9F-ABFD-471D-8E9E-1EEAC6A06CDE}" destId="{54583216-81B0-4385-8F2F-F4F153B88837}" srcOrd="1" destOrd="0" presId="urn:microsoft.com/office/officeart/2005/8/layout/venn3"/>
    <dgm:cxn modelId="{3348EC93-1B93-46EB-AE29-70A336536F0B}" type="presParOf" srcId="{322F0C9F-ABFD-471D-8E9E-1EEAC6A06CDE}" destId="{B0BF2071-7AC6-4F4A-AB72-E187A3732814}" srcOrd="2" destOrd="0" presId="urn:microsoft.com/office/officeart/2005/8/layout/venn3"/>
    <dgm:cxn modelId="{762F5F30-39B6-445D-B9BA-E1BD7A7C0B71}" type="presParOf" srcId="{322F0C9F-ABFD-471D-8E9E-1EEAC6A06CDE}" destId="{6F1FF0A8-BA16-45DA-A5BD-827415A6A3C5}" srcOrd="3" destOrd="0" presId="urn:microsoft.com/office/officeart/2005/8/layout/venn3"/>
    <dgm:cxn modelId="{B135AC95-1641-4777-A715-8D89F7E43D77}" type="presParOf" srcId="{322F0C9F-ABFD-471D-8E9E-1EEAC6A06CDE}" destId="{20B178D5-4F01-41D2-B564-F1B85F4A4D52}" srcOrd="4" destOrd="0" presId="urn:microsoft.com/office/officeart/2005/8/layout/venn3"/>
    <dgm:cxn modelId="{8FDA7EFA-30A9-4EF0-B176-887ED7F98087}" type="presParOf" srcId="{322F0C9F-ABFD-471D-8E9E-1EEAC6A06CDE}" destId="{FF7B745D-B9FB-44C3-8EE6-541B9260676B}" srcOrd="5" destOrd="0" presId="urn:microsoft.com/office/officeart/2005/8/layout/venn3"/>
    <dgm:cxn modelId="{534949BE-1AB6-485D-85F1-41093D28EDA9}" type="presParOf" srcId="{322F0C9F-ABFD-471D-8E9E-1EEAC6A06CDE}" destId="{060635F7-AE0F-49B7-9759-938857547BC3}" srcOrd="6" destOrd="0" presId="urn:microsoft.com/office/officeart/2005/8/layout/venn3"/>
    <dgm:cxn modelId="{4EE9FB76-5CCD-4D36-AC1B-3EB67E59B27C}" type="presParOf" srcId="{322F0C9F-ABFD-471D-8E9E-1EEAC6A06CDE}" destId="{E573DBA4-F570-4E60-9A6F-E217D708C3D4}" srcOrd="7" destOrd="0" presId="urn:microsoft.com/office/officeart/2005/8/layout/venn3"/>
    <dgm:cxn modelId="{560ADD38-FF23-4A3F-93B1-E83CA16F36B7}" type="presParOf" srcId="{322F0C9F-ABFD-471D-8E9E-1EEAC6A06CDE}" destId="{EC1DF336-C73B-4DC7-B94F-ED696E00C0B2}" srcOrd="8"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0890D4-FC28-46B2-B118-21F0A06B218D}">
      <dsp:nvSpPr>
        <dsp:cNvPr id="0" name=""/>
        <dsp:cNvSpPr/>
      </dsp:nvSpPr>
      <dsp:spPr>
        <a:xfrm>
          <a:off x="0" y="0"/>
          <a:ext cx="6829231"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B273448E-6C00-431C-AE14-BCB9211630CE}">
      <dsp:nvSpPr>
        <dsp:cNvPr id="0" name=""/>
        <dsp:cNvSpPr/>
      </dsp:nvSpPr>
      <dsp:spPr>
        <a:xfrm>
          <a:off x="0" y="0"/>
          <a:ext cx="6829231" cy="2312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en-US" sz="1600" b="1" kern="1200" dirty="0">
              <a:latin typeface="Times New Roman"/>
              <a:cs typeface="Times New Roman"/>
            </a:rPr>
            <a:t>Emmy Saenz is the daughter of Luis Saenz and Rosemary (Michael) Bazan. She sustained cervical, thoracic and lumbar fractures of her spine in a major motor vehicle collision on Hwy 35 (Formosa Gate 6) on October 1, 2019. Emmy became paralyzed as a result of the auto-accident and lived her remaining 7 months as a quadriplegic. Because the family had to overcome so many obstacles in caring for Emmy, huge difficulties became everyday reality of how much outside help is needed to overcome just to have a good quality of life. In Emmy's precious memory, the Bazan family, with the help of family and friends, created a 501(c)(3) Non-Profit organization to help others in need in situations like these.  </a:t>
          </a:r>
          <a:endParaRPr lang="en-US" sz="1600" b="0" kern="1200" dirty="0">
            <a:latin typeface="Times New Roman"/>
            <a:cs typeface="Times New Roman"/>
          </a:endParaRPr>
        </a:p>
      </dsp:txBody>
      <dsp:txXfrm>
        <a:off x="0" y="0"/>
        <a:ext cx="6829231" cy="2312808"/>
      </dsp:txXfrm>
    </dsp:sp>
    <dsp:sp modelId="{C45B6FF8-B970-4462-A51C-4CE7800799BE}">
      <dsp:nvSpPr>
        <dsp:cNvPr id="0" name=""/>
        <dsp:cNvSpPr/>
      </dsp:nvSpPr>
      <dsp:spPr>
        <a:xfrm>
          <a:off x="0" y="2312808"/>
          <a:ext cx="6829231"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278822EA-CFE9-48D9-A739-B904CF4157EF}">
      <dsp:nvSpPr>
        <dsp:cNvPr id="0" name=""/>
        <dsp:cNvSpPr/>
      </dsp:nvSpPr>
      <dsp:spPr>
        <a:xfrm>
          <a:off x="0" y="2312808"/>
          <a:ext cx="6829231" cy="2312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latin typeface="Times New Roman"/>
              <a:cs typeface="Times New Roman"/>
            </a:rPr>
            <a:t> At the Emmy Saenz Foundation, we’re raising funds and promoting initiatives to serve the people who need them most. We believe in taking-action with urgency in order to serve our youth, community and individuals with Spinal Cord Injury (SCI) and Traumatic Brain Injury (TBI) in some of the most pressing issues facing today’s society. Please join us by supporting our efforts to make a measurable difference in the lives of others. Your Sponsorship is key in continuing our efforts throughout the year.</a:t>
          </a:r>
          <a:endParaRPr lang="en-US" sz="1600" kern="1200" dirty="0">
            <a:latin typeface="Times New Roman"/>
            <a:cs typeface="Times New Roman"/>
          </a:endParaRPr>
        </a:p>
      </dsp:txBody>
      <dsp:txXfrm>
        <a:off x="0" y="2312808"/>
        <a:ext cx="6829231" cy="23128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8BAE08-DB9A-49F2-AFA8-5B186F004CD6}">
      <dsp:nvSpPr>
        <dsp:cNvPr id="0" name=""/>
        <dsp:cNvSpPr/>
      </dsp:nvSpPr>
      <dsp:spPr>
        <a:xfrm>
          <a:off x="0" y="94943"/>
          <a:ext cx="4798710" cy="412776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1" i="1" u="sng" kern="1200"/>
            <a:t>ADA Home Modification Initiative</a:t>
          </a:r>
          <a:r>
            <a:rPr lang="en-US" sz="1800" b="1" kern="1200"/>
            <a:t>:</a:t>
          </a:r>
          <a:r>
            <a:rPr lang="en-US" sz="1800" b="1" kern="1200">
              <a:latin typeface="Gill Sans MT" panose="020B0502020104020203"/>
            </a:rPr>
            <a:t>       </a:t>
          </a:r>
          <a:r>
            <a:rPr lang="en-US" sz="1800" b="1" kern="1200"/>
            <a:t>Our Home Modification initiative dedicated serving SCI and TBI patients with ADA compliant home modifications so they may be able to sustain a greater quality of life.  Partnerships with local Contractors enables us to assist families with the cost of materials needed to add the appropriate modifications to their homes.  Most contractors provide their labor free or discounted through our program so we can better serve our community.</a:t>
          </a:r>
          <a:endParaRPr lang="en-US" sz="1800" b="0" kern="1200">
            <a:latin typeface="Gill Sans MT" panose="020B0502020104020203"/>
          </a:endParaRPr>
        </a:p>
      </dsp:txBody>
      <dsp:txXfrm>
        <a:off x="201501" y="296444"/>
        <a:ext cx="4395708" cy="37247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68E8B1-E173-418B-9F11-7F6C4816FEAC}">
      <dsp:nvSpPr>
        <dsp:cNvPr id="0" name=""/>
        <dsp:cNvSpPr/>
      </dsp:nvSpPr>
      <dsp:spPr>
        <a:xfrm>
          <a:off x="1346" y="526422"/>
          <a:ext cx="2625457" cy="2625457"/>
        </a:xfrm>
        <a:prstGeom prst="ellipse">
          <a:avLst/>
        </a:prstGeom>
        <a:solidFill>
          <a:schemeClr val="accent2">
            <a:alpha val="5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44488" tIns="44450" rIns="144488" bIns="44450" numCol="1" spcCol="1270" anchor="ctr" anchorCtr="0">
          <a:noAutofit/>
        </a:bodyPr>
        <a:lstStyle/>
        <a:p>
          <a:pPr marL="0" lvl="0" indent="0" algn="ctr" defTabSz="1555750" rtl="0">
            <a:lnSpc>
              <a:spcPct val="90000"/>
            </a:lnSpc>
            <a:spcBef>
              <a:spcPct val="0"/>
            </a:spcBef>
            <a:spcAft>
              <a:spcPct val="35000"/>
            </a:spcAft>
            <a:buNone/>
          </a:pPr>
          <a:r>
            <a:rPr lang="en-US" sz="3500" kern="1200"/>
            <a:t>Friends</a:t>
          </a:r>
          <a:r>
            <a:rPr lang="en-US" sz="3500" kern="1200">
              <a:latin typeface="Tw Cen MT"/>
            </a:rPr>
            <a:t> &amp;</a:t>
          </a:r>
          <a:r>
            <a:rPr lang="en-US" sz="3500" kern="1200"/>
            <a:t> Family</a:t>
          </a:r>
        </a:p>
      </dsp:txBody>
      <dsp:txXfrm>
        <a:off x="385835" y="910911"/>
        <a:ext cx="1856479" cy="1856479"/>
      </dsp:txXfrm>
    </dsp:sp>
    <dsp:sp modelId="{B0BF2071-7AC6-4F4A-AB72-E187A3732814}">
      <dsp:nvSpPr>
        <dsp:cNvPr id="0" name=""/>
        <dsp:cNvSpPr/>
      </dsp:nvSpPr>
      <dsp:spPr>
        <a:xfrm>
          <a:off x="2101712" y="526422"/>
          <a:ext cx="2625457" cy="2625457"/>
        </a:xfrm>
        <a:prstGeom prst="ellipse">
          <a:avLst/>
        </a:prstGeom>
        <a:solidFill>
          <a:schemeClr val="accent3">
            <a:alpha val="5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44488" tIns="44450" rIns="144488" bIns="44450" numCol="1" spcCol="1270" anchor="ctr" anchorCtr="0">
          <a:noAutofit/>
        </a:bodyPr>
        <a:lstStyle/>
        <a:p>
          <a:pPr marL="0" lvl="0" indent="0" algn="ctr" defTabSz="1555750">
            <a:lnSpc>
              <a:spcPct val="90000"/>
            </a:lnSpc>
            <a:spcBef>
              <a:spcPct val="0"/>
            </a:spcBef>
            <a:spcAft>
              <a:spcPct val="35000"/>
            </a:spcAft>
            <a:buNone/>
          </a:pPr>
          <a:r>
            <a:rPr lang="en-US" sz="3500" kern="1200"/>
            <a:t>Bronze</a:t>
          </a:r>
        </a:p>
      </dsp:txBody>
      <dsp:txXfrm>
        <a:off x="2486201" y="910911"/>
        <a:ext cx="1856479" cy="1856479"/>
      </dsp:txXfrm>
    </dsp:sp>
    <dsp:sp modelId="{20B178D5-4F01-41D2-B564-F1B85F4A4D52}">
      <dsp:nvSpPr>
        <dsp:cNvPr id="0" name=""/>
        <dsp:cNvSpPr/>
      </dsp:nvSpPr>
      <dsp:spPr>
        <a:xfrm>
          <a:off x="4202078" y="526422"/>
          <a:ext cx="2625457" cy="2625457"/>
        </a:xfrm>
        <a:prstGeom prst="ellipse">
          <a:avLst/>
        </a:prstGeom>
        <a:solidFill>
          <a:schemeClr val="accent4">
            <a:alpha val="5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44488" tIns="44450" rIns="144488" bIns="44450" numCol="1" spcCol="1270" anchor="ctr" anchorCtr="0">
          <a:noAutofit/>
        </a:bodyPr>
        <a:lstStyle/>
        <a:p>
          <a:pPr marL="0" lvl="0" indent="0" algn="ctr" defTabSz="1555750">
            <a:lnSpc>
              <a:spcPct val="90000"/>
            </a:lnSpc>
            <a:spcBef>
              <a:spcPct val="0"/>
            </a:spcBef>
            <a:spcAft>
              <a:spcPct val="35000"/>
            </a:spcAft>
            <a:buNone/>
          </a:pPr>
          <a:r>
            <a:rPr lang="en-US" sz="3500" kern="1200"/>
            <a:t>Silver</a:t>
          </a:r>
        </a:p>
      </dsp:txBody>
      <dsp:txXfrm>
        <a:off x="4586567" y="910911"/>
        <a:ext cx="1856479" cy="1856479"/>
      </dsp:txXfrm>
    </dsp:sp>
    <dsp:sp modelId="{060635F7-AE0F-49B7-9759-938857547BC3}">
      <dsp:nvSpPr>
        <dsp:cNvPr id="0" name=""/>
        <dsp:cNvSpPr/>
      </dsp:nvSpPr>
      <dsp:spPr>
        <a:xfrm>
          <a:off x="6302444" y="526422"/>
          <a:ext cx="2625457" cy="2625457"/>
        </a:xfrm>
        <a:prstGeom prst="ellipse">
          <a:avLst/>
        </a:prstGeom>
        <a:solidFill>
          <a:schemeClr val="accent5">
            <a:alpha val="5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44488" tIns="44450" rIns="144488" bIns="44450" numCol="1" spcCol="1270" anchor="ctr" anchorCtr="0">
          <a:noAutofit/>
        </a:bodyPr>
        <a:lstStyle/>
        <a:p>
          <a:pPr marL="0" lvl="0" indent="0" algn="ctr" defTabSz="1555750">
            <a:lnSpc>
              <a:spcPct val="90000"/>
            </a:lnSpc>
            <a:spcBef>
              <a:spcPct val="0"/>
            </a:spcBef>
            <a:spcAft>
              <a:spcPct val="35000"/>
            </a:spcAft>
            <a:buNone/>
          </a:pPr>
          <a:r>
            <a:rPr lang="en-US" sz="3500" kern="1200"/>
            <a:t>Gold</a:t>
          </a:r>
        </a:p>
      </dsp:txBody>
      <dsp:txXfrm>
        <a:off x="6686933" y="910911"/>
        <a:ext cx="1856479" cy="1856479"/>
      </dsp:txXfrm>
    </dsp:sp>
    <dsp:sp modelId="{EC1DF336-C73B-4DC7-B94F-ED696E00C0B2}">
      <dsp:nvSpPr>
        <dsp:cNvPr id="0" name=""/>
        <dsp:cNvSpPr/>
      </dsp:nvSpPr>
      <dsp:spPr>
        <a:xfrm>
          <a:off x="8402810" y="526422"/>
          <a:ext cx="2625457" cy="2625457"/>
        </a:xfrm>
        <a:prstGeom prst="ellipse">
          <a:avLst/>
        </a:prstGeom>
        <a:solidFill>
          <a:schemeClr val="accent6">
            <a:alpha val="5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44488" tIns="44450" rIns="144488" bIns="44450" numCol="1" spcCol="1270" anchor="ctr" anchorCtr="0">
          <a:noAutofit/>
        </a:bodyPr>
        <a:lstStyle/>
        <a:p>
          <a:pPr marL="0" lvl="0" indent="0" algn="ctr" defTabSz="1555750">
            <a:lnSpc>
              <a:spcPct val="90000"/>
            </a:lnSpc>
            <a:spcBef>
              <a:spcPct val="0"/>
            </a:spcBef>
            <a:spcAft>
              <a:spcPct val="35000"/>
            </a:spcAft>
            <a:buNone/>
          </a:pPr>
          <a:r>
            <a:rPr lang="en-US" sz="3500" kern="1200"/>
            <a:t>Platinum</a:t>
          </a:r>
        </a:p>
      </dsp:txBody>
      <dsp:txXfrm>
        <a:off x="8787299" y="910911"/>
        <a:ext cx="1856479" cy="185647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12/14/2023</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1050662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253971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12/14/2023</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4176037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403757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12/14/2023</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3801416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1BEF0D-F0BB-DE4B-95CE-6DB70DBA9567}" type="datetimeFigureOut">
              <a:rPr lang="en-US" dirty="0"/>
              <a:pPr/>
              <a:t>12/14/2023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856363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12/14/2023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028968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12/14/2023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757775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284999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12/14/2023</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4001743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315032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a:t>
            </a:r>
          </a:p>
          <a:p>
            <a:pPr lvl="6"/>
            <a:r>
              <a:rPr lang="en-US"/>
              <a:t>Seve</a:t>
            </a:r>
          </a:p>
          <a:p>
            <a:pPr lvl="7"/>
            <a:r>
              <a:rPr lang="en-US"/>
              <a:t>Eight</a:t>
            </a:r>
          </a:p>
          <a:p>
            <a:pPr lvl="8"/>
            <a:r>
              <a:rPr lang="en-US"/>
              <a:t>nine</a:t>
            </a:r>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12/14/2023</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58122029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globalawareness101.org/2012/05/encouragement-quotes.html" TargetMode="External"/><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diagramLayout" Target="../diagrams/layout2.xml"/><Relationship Id="rId7" Type="http://schemas.openxmlformats.org/officeDocument/2006/relationships/image" Target="../media/image9.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0">
            <a:extLst>
              <a:ext uri="{FF2B5EF4-FFF2-40B4-BE49-F238E27FC236}">
                <a16:creationId xmlns:a16="http://schemas.microsoft.com/office/drawing/2014/main" id="{C946306D-5ADD-463A-949A-DEEBA39D70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2">
            <a:extLst>
              <a:ext uri="{FF2B5EF4-FFF2-40B4-BE49-F238E27FC236}">
                <a16:creationId xmlns:a16="http://schemas.microsoft.com/office/drawing/2014/main" id="{9180D5DB-9658-40A6-A418-7C69982226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4199467"/>
            <a:ext cx="11296733" cy="21910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noRot="1" noMove="1" noResize="1" noEditPoints="1" noAdjustHandles="1" noChangeArrowheads="1" noChangeShapeType="1"/>
          </p:cNvSpPr>
          <p:nvPr>
            <p:ph type="ctrTitle"/>
          </p:nvPr>
        </p:nvSpPr>
        <p:spPr>
          <a:xfrm>
            <a:off x="627120" y="4319752"/>
            <a:ext cx="10947620" cy="1155959"/>
          </a:xfrm>
        </p:spPr>
        <p:txBody>
          <a:bodyPr vert="horz" lIns="91440" tIns="45720" rIns="91440" bIns="45720" rtlCol="0" anchor="b">
            <a:normAutofit/>
          </a:bodyPr>
          <a:lstStyle/>
          <a:p>
            <a:r>
              <a:rPr lang="en-US" dirty="0">
                <a:solidFill>
                  <a:srgbClr val="FFFFFF"/>
                </a:solidFill>
              </a:rPr>
              <a:t>Emmy Saenz foundation</a:t>
            </a:r>
          </a:p>
        </p:txBody>
      </p:sp>
      <p:sp>
        <p:nvSpPr>
          <p:cNvPr id="3" name="Subtitle 2"/>
          <p:cNvSpPr>
            <a:spLocks noGrp="1"/>
          </p:cNvSpPr>
          <p:nvPr>
            <p:ph type="subTitle" idx="1"/>
          </p:nvPr>
        </p:nvSpPr>
        <p:spPr>
          <a:xfrm>
            <a:off x="627120" y="5475712"/>
            <a:ext cx="10947620" cy="476099"/>
          </a:xfrm>
        </p:spPr>
        <p:txBody>
          <a:bodyPr vert="horz" lIns="91440" tIns="45720" rIns="91440" bIns="45720" rtlCol="0" anchor="t">
            <a:normAutofit/>
          </a:bodyPr>
          <a:lstStyle/>
          <a:p>
            <a:r>
              <a:rPr lang="en-US" b="1" i="1" dirty="0">
                <a:solidFill>
                  <a:srgbClr val="EBEBEB"/>
                </a:solidFill>
              </a:rPr>
              <a:t>2024 Sponsorship Program</a:t>
            </a:r>
          </a:p>
          <a:p>
            <a:endParaRPr lang="en-US" b="1" i="1" dirty="0">
              <a:solidFill>
                <a:srgbClr val="EBEBEB"/>
              </a:solidFill>
            </a:endParaRPr>
          </a:p>
        </p:txBody>
      </p:sp>
      <p:grpSp>
        <p:nvGrpSpPr>
          <p:cNvPr id="41" name="Group 34">
            <a:extLst>
              <a:ext uri="{FF2B5EF4-FFF2-40B4-BE49-F238E27FC236}">
                <a16:creationId xmlns:a16="http://schemas.microsoft.com/office/drawing/2014/main" id="{632810AB-1783-4EC2-BA98-A04B50D038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36" name="Rectangle 35">
              <a:extLst>
                <a:ext uri="{FF2B5EF4-FFF2-40B4-BE49-F238E27FC236}">
                  <a16:creationId xmlns:a16="http://schemas.microsoft.com/office/drawing/2014/main" id="{4F09CE43-7546-451A-9418-9977AE7317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7" name="Rectangle 36">
              <a:extLst>
                <a:ext uri="{FF2B5EF4-FFF2-40B4-BE49-F238E27FC236}">
                  <a16:creationId xmlns:a16="http://schemas.microsoft.com/office/drawing/2014/main" id="{92C17367-5B48-4C71-825E-C1A8CFEC89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Rectangle 37">
              <a:extLst>
                <a:ext uri="{FF2B5EF4-FFF2-40B4-BE49-F238E27FC236}">
                  <a16:creationId xmlns:a16="http://schemas.microsoft.com/office/drawing/2014/main" id="{86EA071A-7654-4C9E-AA2E-203E152346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6" name="TextBox 5">
            <a:extLst>
              <a:ext uri="{FF2B5EF4-FFF2-40B4-BE49-F238E27FC236}">
                <a16:creationId xmlns:a16="http://schemas.microsoft.com/office/drawing/2014/main" id="{F1076800-9260-4E74-89B4-8A8415C2D948}"/>
              </a:ext>
            </a:extLst>
          </p:cNvPr>
          <p:cNvSpPr txBox="1"/>
          <p:nvPr/>
        </p:nvSpPr>
        <p:spPr>
          <a:xfrm>
            <a:off x="7189457" y="3865197"/>
            <a:ext cx="4447694" cy="243143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lIns="91440" tIns="45720" rIns="91440" bIns="45720" rtlCol="0" anchor="t">
            <a:spAutoFit/>
          </a:bodyPr>
          <a:lstStyle/>
          <a:p>
            <a:pPr>
              <a:spcAft>
                <a:spcPts val="600"/>
              </a:spcAft>
            </a:pPr>
            <a:r>
              <a:rPr lang="en-US" b="1" i="1"/>
              <a:t>Emmy Saenz Foundation</a:t>
            </a:r>
          </a:p>
          <a:p>
            <a:pPr>
              <a:spcAft>
                <a:spcPts val="600"/>
              </a:spcAft>
            </a:pPr>
            <a:r>
              <a:rPr lang="en-US"/>
              <a:t>2001 E. Sabine St, Suite 108</a:t>
            </a:r>
          </a:p>
          <a:p>
            <a:pPr>
              <a:spcAft>
                <a:spcPts val="600"/>
              </a:spcAft>
            </a:pPr>
            <a:r>
              <a:rPr lang="en-US"/>
              <a:t>Victoria, TX 77901</a:t>
            </a:r>
          </a:p>
          <a:p>
            <a:pPr>
              <a:spcAft>
                <a:spcPts val="600"/>
              </a:spcAft>
            </a:pPr>
            <a:r>
              <a:rPr lang="en-US"/>
              <a:t>361-894-3998 </a:t>
            </a:r>
          </a:p>
          <a:p>
            <a:pPr>
              <a:spcAft>
                <a:spcPts val="600"/>
              </a:spcAft>
            </a:pPr>
            <a:r>
              <a:rPr lang="en-US" sz="1600"/>
              <a:t>Emmysaenzfoundation@outlook.com</a:t>
            </a:r>
          </a:p>
          <a:p>
            <a:pPr>
              <a:spcAft>
                <a:spcPts val="600"/>
              </a:spcAft>
            </a:pPr>
            <a:r>
              <a:rPr lang="en-US" sz="1600"/>
              <a:t>WWW.EMMYSAENZFOUNDATION.ORG</a:t>
            </a:r>
          </a:p>
          <a:p>
            <a:pPr>
              <a:spcAft>
                <a:spcPts val="600"/>
              </a:spcAft>
            </a:pPr>
            <a:r>
              <a:rPr lang="en-US"/>
              <a:t>EIN 86-1552435</a:t>
            </a:r>
          </a:p>
        </p:txBody>
      </p:sp>
      <p:pic>
        <p:nvPicPr>
          <p:cNvPr id="16" name="Picture 15" descr="A black and white logo&#10;&#10;Description automatically generated">
            <a:extLst>
              <a:ext uri="{FF2B5EF4-FFF2-40B4-BE49-F238E27FC236}">
                <a16:creationId xmlns:a16="http://schemas.microsoft.com/office/drawing/2014/main" id="{6E4AC3D6-5808-42FE-948D-18547D3816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8194" y="561368"/>
            <a:ext cx="7336333" cy="3376885"/>
          </a:xfrm>
          <a:prstGeom prst="rect">
            <a:avLst/>
          </a:prstGeom>
        </p:spPr>
      </p:pic>
    </p:spTree>
    <p:extLst>
      <p:ext uri="{BB962C8B-B14F-4D97-AF65-F5344CB8AC3E}">
        <p14:creationId xmlns:p14="http://schemas.microsoft.com/office/powerpoint/2010/main" val="385614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1300486" y="883605"/>
            <a:ext cx="3182984" cy="542786"/>
          </a:xfrm>
        </p:spPr>
        <p:txBody>
          <a:bodyPr anchor="t">
            <a:normAutofit/>
          </a:bodyPr>
          <a:lstStyle/>
          <a:p>
            <a:r>
              <a:rPr lang="en-US"/>
              <a:t>Friends &amp; Family</a:t>
            </a:r>
          </a:p>
        </p:txBody>
      </p:sp>
      <p:sp>
        <p:nvSpPr>
          <p:cNvPr id="3" name="Content Placeholder"/>
          <p:cNvSpPr>
            <a:spLocks noGrp="1"/>
          </p:cNvSpPr>
          <p:nvPr>
            <p:ph idx="1"/>
          </p:nvPr>
        </p:nvSpPr>
        <p:spPr>
          <a:xfrm>
            <a:off x="5830510" y="1901214"/>
            <a:ext cx="5834595" cy="4507917"/>
          </a:xfrm>
        </p:spPr>
        <p:txBody>
          <a:bodyPr vert="horz" lIns="0" tIns="0" rIns="0" bIns="0" rtlCol="0" anchor="t">
            <a:normAutofit/>
          </a:bodyPr>
          <a:lstStyle/>
          <a:p>
            <a:pPr marL="0" indent="0">
              <a:lnSpc>
                <a:spcPct val="150000"/>
              </a:lnSpc>
              <a:buNone/>
            </a:pPr>
            <a:r>
              <a:rPr lang="en-US" dirty="0"/>
              <a:t>Friends and Family Level is just that, a way for our Friends and Family to stay involved with Emmy Saenz Foundation through your contributions.  You have the option to offer a one-time only donation, monthly donations or annual donation, whichever is most convenient for you.</a:t>
            </a:r>
          </a:p>
          <a:p>
            <a:pPr marL="0" indent="0">
              <a:lnSpc>
                <a:spcPct val="150000"/>
              </a:lnSpc>
              <a:buNone/>
            </a:pPr>
            <a:r>
              <a:rPr lang="en-US" b="1" dirty="0"/>
              <a:t>Preferred donations for this level are $50 - $450, however, a more generous amount is greatly appreciated.  Donations are tax deductible.</a:t>
            </a:r>
            <a:endParaRPr lang="en-US" dirty="0"/>
          </a:p>
        </p:txBody>
      </p:sp>
      <p:pic>
        <p:nvPicPr>
          <p:cNvPr id="4" name="Picture 5" descr="Text&#10;&#10;Description automatically generated">
            <a:extLst>
              <a:ext uri="{FF2B5EF4-FFF2-40B4-BE49-F238E27FC236}">
                <a16:creationId xmlns:a16="http://schemas.microsoft.com/office/drawing/2014/main" id="{599F52EE-995E-4C65-8823-8CD0564CD59D}"/>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1659" r="2" b="2372"/>
          <a:stretch/>
        </p:blipFill>
        <p:spPr>
          <a:xfrm>
            <a:off x="796843" y="2047371"/>
            <a:ext cx="3790395" cy="4226979"/>
          </a:xfrm>
          <a:prstGeom prst="rect">
            <a:avLst/>
          </a:prstGeom>
        </p:spPr>
      </p:pic>
    </p:spTree>
    <p:extLst>
      <p:ext uri="{BB962C8B-B14F-4D97-AF65-F5344CB8AC3E}">
        <p14:creationId xmlns:p14="http://schemas.microsoft.com/office/powerpoint/2010/main" val="30746129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9355577" y="736255"/>
            <a:ext cx="2384477" cy="801356"/>
          </a:xfrm>
        </p:spPr>
        <p:txBody>
          <a:bodyPr>
            <a:normAutofit/>
          </a:bodyPr>
          <a:lstStyle/>
          <a:p>
            <a:r>
              <a:rPr lang="en-US"/>
              <a:t>Bronze</a:t>
            </a:r>
          </a:p>
        </p:txBody>
      </p:sp>
      <p:sp>
        <p:nvSpPr>
          <p:cNvPr id="3" name="Content Placeholder"/>
          <p:cNvSpPr>
            <a:spLocks noGrp="1"/>
          </p:cNvSpPr>
          <p:nvPr>
            <p:ph idx="1"/>
          </p:nvPr>
        </p:nvSpPr>
        <p:spPr>
          <a:xfrm>
            <a:off x="4302177" y="2226364"/>
            <a:ext cx="6378861" cy="4017059"/>
          </a:xfrm>
        </p:spPr>
        <p:txBody>
          <a:bodyPr vert="horz" lIns="0" tIns="0" rIns="0" bIns="0" rtlCol="0">
            <a:normAutofit fontScale="62500" lnSpcReduction="20000"/>
          </a:bodyPr>
          <a:lstStyle/>
          <a:p>
            <a:pPr marL="0" indent="0">
              <a:lnSpc>
                <a:spcPct val="110000"/>
              </a:lnSpc>
              <a:buNone/>
            </a:pPr>
            <a:r>
              <a:rPr lang="en-US" sz="2800" b="1" dirty="0"/>
              <a:t>Donation $500</a:t>
            </a:r>
            <a:endParaRPr lang="en-US" sz="2800" dirty="0"/>
          </a:p>
          <a:p>
            <a:pPr marL="305435" indent="-305435">
              <a:lnSpc>
                <a:spcPct val="110000"/>
              </a:lnSpc>
            </a:pPr>
            <a:endParaRPr lang="en-US" sz="1200" b="1" dirty="0"/>
          </a:p>
          <a:p>
            <a:pPr marL="514350" lvl="1" indent="-305435">
              <a:lnSpc>
                <a:spcPct val="110000"/>
              </a:lnSpc>
            </a:pPr>
            <a:r>
              <a:rPr lang="en-US" sz="2900" dirty="0"/>
              <a:t>Company Logo Banner (Company Provided) Advertisement at our Annual Fundraiser held at the Victoria Community Center Dome.</a:t>
            </a:r>
          </a:p>
          <a:p>
            <a:pPr marL="514350" lvl="1" indent="-305435">
              <a:lnSpc>
                <a:spcPct val="110000"/>
              </a:lnSpc>
            </a:pPr>
            <a:r>
              <a:rPr lang="en-US" sz="2900" dirty="0"/>
              <a:t>6 Tickets to the Event with a table reservation in the reserved seating area</a:t>
            </a:r>
          </a:p>
          <a:p>
            <a:pPr marL="514350" lvl="1" indent="-305435">
              <a:lnSpc>
                <a:spcPct val="110000"/>
              </a:lnSpc>
            </a:pPr>
            <a:r>
              <a:rPr lang="en-US" sz="2900" dirty="0"/>
              <a:t>Recognition at the beginning of the event by Emcee </a:t>
            </a:r>
          </a:p>
          <a:p>
            <a:pPr marL="514350" lvl="1" indent="-305435">
              <a:lnSpc>
                <a:spcPct val="110000"/>
              </a:lnSpc>
            </a:pPr>
            <a:r>
              <a:rPr lang="en-US" sz="2900" dirty="0">
                <a:ea typeface="+mn-lt"/>
                <a:cs typeface="+mn-lt"/>
              </a:rPr>
              <a:t>Company Logo on Sponsor Banner displayed at entrance of Event.</a:t>
            </a:r>
          </a:p>
          <a:p>
            <a:pPr marL="208915" lvl="1" indent="0">
              <a:lnSpc>
                <a:spcPct val="110000"/>
              </a:lnSpc>
              <a:buNone/>
            </a:pPr>
            <a:r>
              <a:rPr lang="en-US" sz="3200" i="1" dirty="0">
                <a:latin typeface="TW Cen MT"/>
              </a:rPr>
              <a:t>** Company logos and pictures must be in high resolution jpeg files for printing capabilities for Sponsor Banner</a:t>
            </a:r>
          </a:p>
          <a:p>
            <a:pPr marL="514350" lvl="1" indent="-305435">
              <a:lnSpc>
                <a:spcPct val="110000"/>
              </a:lnSpc>
            </a:pPr>
            <a:endParaRPr lang="en-US" sz="2900" dirty="0"/>
          </a:p>
        </p:txBody>
      </p:sp>
      <p:pic>
        <p:nvPicPr>
          <p:cNvPr id="10" name="Picture 9" descr="A picture containing dirty&#10;&#10;Description automatically generated">
            <a:extLst>
              <a:ext uri="{FF2B5EF4-FFF2-40B4-BE49-F238E27FC236}">
                <a16:creationId xmlns:a16="http://schemas.microsoft.com/office/drawing/2014/main" id="{5903BB17-E700-44AB-A18E-97B278A51202}"/>
              </a:ext>
            </a:extLst>
          </p:cNvPr>
          <p:cNvPicPr>
            <a:picLocks noChangeAspect="1"/>
          </p:cNvPicPr>
          <p:nvPr/>
        </p:nvPicPr>
        <p:blipFill rotWithShape="1">
          <a:blip r:embed="rId2">
            <a:extLst>
              <a:ext uri="{28A0092B-C50C-407E-A947-70E740481C1C}">
                <a14:useLocalDpi xmlns:a14="http://schemas.microsoft.com/office/drawing/2010/main" val="0"/>
              </a:ext>
            </a:extLst>
          </a:blip>
          <a:srcRect l="20056" r="40188" b="3"/>
          <a:stretch/>
        </p:blipFill>
        <p:spPr>
          <a:xfrm rot="5400000">
            <a:off x="1034529" y="998768"/>
            <a:ext cx="2140817" cy="4038600"/>
          </a:xfrm>
          <a:prstGeom prst="rect">
            <a:avLst/>
          </a:prstGeom>
        </p:spPr>
      </p:pic>
      <p:pic>
        <p:nvPicPr>
          <p:cNvPr id="6" name="Picture 5" descr="A yellow helicopter on a concrete pad&#10;&#10;Description automatically generated with low confidence">
            <a:extLst>
              <a:ext uri="{FF2B5EF4-FFF2-40B4-BE49-F238E27FC236}">
                <a16:creationId xmlns:a16="http://schemas.microsoft.com/office/drawing/2014/main" id="{3BB6772F-9CBA-4086-9980-F8B2A056BC69}"/>
              </a:ext>
            </a:extLst>
          </p:cNvPr>
          <p:cNvPicPr>
            <a:picLocks noChangeAspect="1"/>
          </p:cNvPicPr>
          <p:nvPr/>
        </p:nvPicPr>
        <p:blipFill rotWithShape="1">
          <a:blip r:embed="rId3">
            <a:alphaModFix amt="80000"/>
            <a:extLst>
              <a:ext uri="{BEBA8EAE-BF5A-486C-A8C5-ECC9F3942E4B}">
                <a14:imgProps xmlns:a14="http://schemas.microsoft.com/office/drawing/2010/main">
                  <a14:imgLayer r:embed="rId4">
                    <a14:imgEffect>
                      <a14:colorTemperature colorTemp="7543"/>
                    </a14:imgEffect>
                    <a14:imgEffect>
                      <a14:saturation sat="235000"/>
                    </a14:imgEffect>
                    <a14:imgEffect>
                      <a14:brightnessContrast bright="36000"/>
                    </a14:imgEffect>
                  </a14:imgLayer>
                </a14:imgProps>
              </a:ext>
              <a:ext uri="{28A0092B-C50C-407E-A947-70E740481C1C}">
                <a14:useLocalDpi xmlns:a14="http://schemas.microsoft.com/office/drawing/2010/main" val="0"/>
              </a:ext>
            </a:extLst>
          </a:blip>
          <a:srcRect l="-54" t="20199" r="-50" b="9124"/>
          <a:stretch/>
        </p:blipFill>
        <p:spPr>
          <a:xfrm>
            <a:off x="85659" y="4381139"/>
            <a:ext cx="4038579" cy="2137146"/>
          </a:xfrm>
          <a:prstGeom prst="rect">
            <a:avLst/>
          </a:prstGeom>
        </p:spPr>
      </p:pic>
    </p:spTree>
    <p:extLst>
      <p:ext uri="{BB962C8B-B14F-4D97-AF65-F5344CB8AC3E}">
        <p14:creationId xmlns:p14="http://schemas.microsoft.com/office/powerpoint/2010/main" val="2243252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583461" y="449844"/>
            <a:ext cx="6508885" cy="1029437"/>
          </a:xfrm>
        </p:spPr>
        <p:txBody>
          <a:bodyPr anchor="ctr">
            <a:normAutofit/>
          </a:bodyPr>
          <a:lstStyle/>
          <a:p>
            <a:pPr algn="ctr"/>
            <a:r>
              <a:rPr lang="en-US" sz="3200">
                <a:solidFill>
                  <a:schemeClr val="bg1"/>
                </a:solidFill>
              </a:rPr>
              <a:t>Silver</a:t>
            </a:r>
          </a:p>
        </p:txBody>
      </p:sp>
      <p:sp>
        <p:nvSpPr>
          <p:cNvPr id="3" name="Content Placeholder"/>
          <p:cNvSpPr>
            <a:spLocks noGrp="1"/>
          </p:cNvSpPr>
          <p:nvPr>
            <p:ph idx="1"/>
          </p:nvPr>
        </p:nvSpPr>
        <p:spPr>
          <a:xfrm>
            <a:off x="1678956" y="3915964"/>
            <a:ext cx="9592739" cy="2671286"/>
          </a:xfrm>
        </p:spPr>
        <p:txBody>
          <a:bodyPr vert="horz" lIns="0" tIns="0" rIns="0" bIns="0" rtlCol="0">
            <a:normAutofit fontScale="92500" lnSpcReduction="20000"/>
          </a:bodyPr>
          <a:lstStyle/>
          <a:p>
            <a:pPr marL="0" indent="0">
              <a:lnSpc>
                <a:spcPct val="110000"/>
              </a:lnSpc>
              <a:buNone/>
            </a:pPr>
            <a:r>
              <a:rPr lang="en-US" sz="1900" b="1" dirty="0">
                <a:ea typeface="+mn-lt"/>
                <a:cs typeface="+mn-lt"/>
              </a:rPr>
              <a:t>Donation of $1000</a:t>
            </a:r>
            <a:endParaRPr lang="en-US" sz="1900" b="1" dirty="0"/>
          </a:p>
          <a:p>
            <a:pPr marL="305435" indent="-305435">
              <a:lnSpc>
                <a:spcPct val="110000"/>
              </a:lnSpc>
            </a:pPr>
            <a:r>
              <a:rPr lang="en-US" sz="1700" dirty="0">
                <a:ea typeface="+mn-lt"/>
                <a:cs typeface="+mn-lt"/>
              </a:rPr>
              <a:t>Company Logo Banner (Company Provided) advertisement at our Annual Fundraiser held at the Victoria Community Center Dome.</a:t>
            </a:r>
            <a:endParaRPr lang="en-US" sz="1700" dirty="0"/>
          </a:p>
          <a:p>
            <a:pPr marL="305435" indent="-305435">
              <a:lnSpc>
                <a:spcPct val="110000"/>
              </a:lnSpc>
            </a:pPr>
            <a:r>
              <a:rPr lang="en-US" sz="1700" dirty="0">
                <a:ea typeface="+mn-lt"/>
                <a:cs typeface="+mn-lt"/>
              </a:rPr>
              <a:t>12 Tickets to the Event with a 2-table reservation in the reserved seating area</a:t>
            </a:r>
          </a:p>
          <a:p>
            <a:pPr marL="305435" indent="-305435">
              <a:lnSpc>
                <a:spcPct val="110000"/>
              </a:lnSpc>
            </a:pPr>
            <a:r>
              <a:rPr lang="en-US" sz="1700" dirty="0">
                <a:ea typeface="+mn-lt"/>
                <a:cs typeface="+mn-lt"/>
              </a:rPr>
              <a:t>Recognition at the beginning of the event by Emcee </a:t>
            </a:r>
          </a:p>
          <a:p>
            <a:pPr marL="305435" indent="-305435">
              <a:lnSpc>
                <a:spcPct val="110000"/>
              </a:lnSpc>
            </a:pPr>
            <a:r>
              <a:rPr lang="en-US" sz="1700" dirty="0"/>
              <a:t>Advertisement on Emmy Saenz Foundation Website</a:t>
            </a:r>
          </a:p>
          <a:p>
            <a:pPr marL="305435" indent="-305435">
              <a:lnSpc>
                <a:spcPct val="110000"/>
              </a:lnSpc>
            </a:pPr>
            <a:r>
              <a:rPr lang="en-US" sz="1700" dirty="0">
                <a:ea typeface="+mn-lt"/>
                <a:cs typeface="+mn-lt"/>
              </a:rPr>
              <a:t>Company Logo on Sponsor Banner displayed at entrance of Event</a:t>
            </a:r>
            <a:endParaRPr lang="en-US" sz="1700" dirty="0"/>
          </a:p>
          <a:p>
            <a:pPr marL="0" indent="0">
              <a:lnSpc>
                <a:spcPct val="110000"/>
              </a:lnSpc>
              <a:buNone/>
            </a:pPr>
            <a:r>
              <a:rPr lang="en-US" sz="1600" i="1" dirty="0">
                <a:latin typeface="TW Cen MT"/>
              </a:rPr>
              <a:t>** Company logos and pictures must be in high resolution jpeg files for printing capabilities for Sponsorship Banner </a:t>
            </a:r>
          </a:p>
          <a:p>
            <a:pPr marL="305435" indent="-305435">
              <a:lnSpc>
                <a:spcPct val="110000"/>
              </a:lnSpc>
            </a:pPr>
            <a:endParaRPr lang="en-US" sz="1600" dirty="0"/>
          </a:p>
          <a:p>
            <a:pPr marL="899795" lvl="2" indent="-269875">
              <a:lnSpc>
                <a:spcPct val="110000"/>
              </a:lnSpc>
            </a:pPr>
            <a:endParaRPr lang="en-US" sz="400" dirty="0"/>
          </a:p>
        </p:txBody>
      </p:sp>
      <p:pic>
        <p:nvPicPr>
          <p:cNvPr id="5" name="Picture 4" descr="A person in a wheelchair&#10;&#10;Description automatically generated with medium confidence">
            <a:extLst>
              <a:ext uri="{FF2B5EF4-FFF2-40B4-BE49-F238E27FC236}">
                <a16:creationId xmlns:a16="http://schemas.microsoft.com/office/drawing/2014/main" id="{3337271F-9B82-48D2-9854-DB497AA919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472" y="610621"/>
            <a:ext cx="2981044" cy="2981044"/>
          </a:xfrm>
          <a:prstGeom prst="rect">
            <a:avLst/>
          </a:prstGeom>
        </p:spPr>
      </p:pic>
      <p:pic>
        <p:nvPicPr>
          <p:cNvPr id="8" name="Picture 9">
            <a:extLst>
              <a:ext uri="{FF2B5EF4-FFF2-40B4-BE49-F238E27FC236}">
                <a16:creationId xmlns:a16="http://schemas.microsoft.com/office/drawing/2014/main" id="{9FE46CC7-1057-4AB3-B8D1-964465AC6547}"/>
              </a:ext>
            </a:extLst>
          </p:cNvPr>
          <p:cNvPicPr>
            <a:picLocks noChangeAspect="1"/>
          </p:cNvPicPr>
          <p:nvPr/>
        </p:nvPicPr>
        <p:blipFill>
          <a:blip r:embed="rId3">
            <a:extLst>
              <a:ext uri="{28A0092B-C50C-407E-A947-70E740481C1C}">
                <a14:useLocalDpi xmlns:a14="http://schemas.microsoft.com/office/drawing/2010/main" val="0"/>
              </a:ext>
            </a:extLst>
          </a:blip>
          <a:srcRect l="13428" r="13428"/>
          <a:stretch/>
        </p:blipFill>
        <p:spPr>
          <a:xfrm>
            <a:off x="8820829" y="610852"/>
            <a:ext cx="2941440" cy="3016078"/>
          </a:xfrm>
          <a:prstGeom prst="rect">
            <a:avLst/>
          </a:prstGeom>
        </p:spPr>
      </p:pic>
    </p:spTree>
    <p:extLst>
      <p:ext uri="{BB962C8B-B14F-4D97-AF65-F5344CB8AC3E}">
        <p14:creationId xmlns:p14="http://schemas.microsoft.com/office/powerpoint/2010/main" val="12940845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3077479" y="797693"/>
            <a:ext cx="5268036" cy="616145"/>
          </a:xfrm>
        </p:spPr>
        <p:txBody>
          <a:bodyPr anchor="b">
            <a:normAutofit/>
          </a:bodyPr>
          <a:lstStyle/>
          <a:p>
            <a:pPr algn="ctr"/>
            <a:r>
              <a:rPr lang="en-US"/>
              <a:t>Gold</a:t>
            </a:r>
          </a:p>
        </p:txBody>
      </p:sp>
      <p:sp>
        <p:nvSpPr>
          <p:cNvPr id="3" name="Content Placeholder"/>
          <p:cNvSpPr>
            <a:spLocks noGrp="1"/>
          </p:cNvSpPr>
          <p:nvPr>
            <p:ph idx="1"/>
          </p:nvPr>
        </p:nvSpPr>
        <p:spPr>
          <a:xfrm>
            <a:off x="527344" y="1897839"/>
            <a:ext cx="5434354" cy="4616585"/>
          </a:xfrm>
        </p:spPr>
        <p:txBody>
          <a:bodyPr vert="horz" lIns="0" tIns="0" rIns="0" bIns="0" rtlCol="0" anchor="t">
            <a:normAutofit fontScale="92500" lnSpcReduction="10000"/>
          </a:bodyPr>
          <a:lstStyle/>
          <a:p>
            <a:pPr marL="0" indent="0">
              <a:lnSpc>
                <a:spcPct val="110000"/>
              </a:lnSpc>
              <a:buNone/>
            </a:pPr>
            <a:r>
              <a:rPr lang="en-US" sz="1800" b="1" dirty="0">
                <a:ea typeface="+mn-lt"/>
                <a:cs typeface="+mn-lt"/>
              </a:rPr>
              <a:t>Donation $1500</a:t>
            </a:r>
            <a:endParaRPr lang="en-US" sz="1800" b="1" dirty="0">
              <a:latin typeface="TW Cen MT"/>
            </a:endParaRPr>
          </a:p>
          <a:p>
            <a:pPr marL="305435" indent="-305435">
              <a:lnSpc>
                <a:spcPct val="110000"/>
              </a:lnSpc>
            </a:pPr>
            <a:r>
              <a:rPr lang="en-US" dirty="0">
                <a:latin typeface="TW Cen MT"/>
              </a:rPr>
              <a:t>Company Logo Banner (Company Provided) advertisement at our Annual Fundraiser held at the Victoria Community Center Dome.</a:t>
            </a:r>
            <a:endParaRPr lang="en-US" dirty="0">
              <a:ea typeface="+mn-lt"/>
              <a:cs typeface="+mn-lt"/>
            </a:endParaRPr>
          </a:p>
          <a:p>
            <a:pPr marL="305435" indent="-305435">
              <a:lnSpc>
                <a:spcPct val="110000"/>
              </a:lnSpc>
            </a:pPr>
            <a:r>
              <a:rPr lang="en-US" dirty="0">
                <a:latin typeface="TW Cen MT"/>
              </a:rPr>
              <a:t>12 Tickets to the Event with a 2-table reservation in the reserved seating area of Your Choice</a:t>
            </a:r>
          </a:p>
          <a:p>
            <a:pPr marL="305435" indent="-305435">
              <a:lnSpc>
                <a:spcPct val="110000"/>
              </a:lnSpc>
            </a:pPr>
            <a:r>
              <a:rPr lang="en-US" dirty="0">
                <a:ea typeface="+mn-lt"/>
                <a:cs typeface="+mn-lt"/>
              </a:rPr>
              <a:t>Beverage Tickets and Appetizers</a:t>
            </a:r>
          </a:p>
          <a:p>
            <a:pPr marL="305435" indent="-305435">
              <a:lnSpc>
                <a:spcPct val="110000"/>
              </a:lnSpc>
            </a:pPr>
            <a:r>
              <a:rPr lang="en-US" dirty="0">
                <a:latin typeface="TW Cen MT"/>
              </a:rPr>
              <a:t>Recognition at the beginning of the event by Emcee </a:t>
            </a:r>
            <a:endParaRPr lang="en-US" dirty="0">
              <a:ea typeface="+mn-lt"/>
              <a:cs typeface="+mn-lt"/>
            </a:endParaRPr>
          </a:p>
          <a:p>
            <a:pPr marL="305435" indent="-305435">
              <a:lnSpc>
                <a:spcPct val="110000"/>
              </a:lnSpc>
            </a:pPr>
            <a:r>
              <a:rPr lang="en-US" dirty="0">
                <a:ea typeface="+mn-lt"/>
                <a:cs typeface="+mn-lt"/>
              </a:rPr>
              <a:t>Advertisement on Emmy Saenz Foundation Website with link to your website option.</a:t>
            </a:r>
          </a:p>
          <a:p>
            <a:pPr marL="305435" indent="-305435">
              <a:lnSpc>
                <a:spcPct val="110000"/>
              </a:lnSpc>
            </a:pPr>
            <a:r>
              <a:rPr lang="en-US" dirty="0">
                <a:ea typeface="+mn-lt"/>
                <a:cs typeface="+mn-lt"/>
              </a:rPr>
              <a:t>Company Logo on Sponsor Banner displayed at entrance of Event</a:t>
            </a:r>
            <a:r>
              <a:rPr lang="en-US" dirty="0"/>
              <a:t> </a:t>
            </a:r>
          </a:p>
          <a:p>
            <a:pPr marL="0" indent="0">
              <a:lnSpc>
                <a:spcPct val="110000"/>
              </a:lnSpc>
              <a:buNone/>
            </a:pPr>
            <a:r>
              <a:rPr lang="en-US" sz="1400" i="1" dirty="0">
                <a:latin typeface="TW Cen MT"/>
              </a:rPr>
              <a:t>** Company logos and pictures must be in high resolution jpeg files for printing capabilities for Sponsorship Banner</a:t>
            </a:r>
          </a:p>
          <a:p>
            <a:pPr marL="305435" indent="-305435">
              <a:lnSpc>
                <a:spcPct val="110000"/>
              </a:lnSpc>
            </a:pPr>
            <a:endParaRPr lang="en-US" sz="1500" dirty="0"/>
          </a:p>
          <a:p>
            <a:pPr marL="305435" indent="-305435">
              <a:lnSpc>
                <a:spcPct val="110000"/>
              </a:lnSpc>
            </a:pPr>
            <a:endParaRPr lang="en-US" sz="1500" dirty="0"/>
          </a:p>
        </p:txBody>
      </p:sp>
      <p:pic>
        <p:nvPicPr>
          <p:cNvPr id="14" name="Picture 14" descr="A group of people posing for a photo&#10;&#10;Description automatically generated">
            <a:extLst>
              <a:ext uri="{FF2B5EF4-FFF2-40B4-BE49-F238E27FC236}">
                <a16:creationId xmlns:a16="http://schemas.microsoft.com/office/drawing/2014/main" id="{CAE29616-FD64-4912-A260-3258C0E90091}"/>
              </a:ext>
            </a:extLst>
          </p:cNvPr>
          <p:cNvPicPr>
            <a:picLocks noChangeAspect="1"/>
          </p:cNvPicPr>
          <p:nvPr/>
        </p:nvPicPr>
        <p:blipFill>
          <a:blip r:embed="rId2"/>
          <a:srcRect l="12500" r="12500"/>
          <a:stretch/>
        </p:blipFill>
        <p:spPr>
          <a:xfrm>
            <a:off x="6375649" y="1129309"/>
            <a:ext cx="5292257" cy="5292257"/>
          </a:xfrm>
          <a:custGeom>
            <a:avLst/>
            <a:gdLst/>
            <a:ahLst/>
            <a:cxnLst/>
            <a:rect l="l" t="t" r="r" b="b"/>
            <a:pathLst>
              <a:path w="4694238" h="4694238">
                <a:moveTo>
                  <a:pt x="2347119" y="0"/>
                </a:moveTo>
                <a:cubicBezTo>
                  <a:pt x="3643397" y="0"/>
                  <a:pt x="4694238" y="1050841"/>
                  <a:pt x="4694238" y="2347119"/>
                </a:cubicBezTo>
                <a:cubicBezTo>
                  <a:pt x="4694238" y="3643397"/>
                  <a:pt x="3643397" y="4694238"/>
                  <a:pt x="2347119" y="4694238"/>
                </a:cubicBezTo>
                <a:cubicBezTo>
                  <a:pt x="1050841" y="4694238"/>
                  <a:pt x="0" y="3643397"/>
                  <a:pt x="0" y="2347119"/>
                </a:cubicBezTo>
                <a:cubicBezTo>
                  <a:pt x="0" y="1050841"/>
                  <a:pt x="1050841" y="0"/>
                  <a:pt x="2347119" y="0"/>
                </a:cubicBezTo>
                <a:close/>
              </a:path>
            </a:pathLst>
          </a:custGeom>
        </p:spPr>
      </p:pic>
    </p:spTree>
    <p:extLst>
      <p:ext uri="{BB962C8B-B14F-4D97-AF65-F5344CB8AC3E}">
        <p14:creationId xmlns:p14="http://schemas.microsoft.com/office/powerpoint/2010/main" val="1905831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7641988" y="577162"/>
            <a:ext cx="3993744" cy="850606"/>
          </a:xfrm>
        </p:spPr>
        <p:txBody>
          <a:bodyPr anchor="b">
            <a:normAutofit/>
          </a:bodyPr>
          <a:lstStyle/>
          <a:p>
            <a:pPr algn="ctr"/>
            <a:r>
              <a:rPr lang="en-US" sz="2800"/>
              <a:t>Platinum</a:t>
            </a:r>
            <a:endParaRPr lang="en-US"/>
          </a:p>
        </p:txBody>
      </p:sp>
      <p:sp>
        <p:nvSpPr>
          <p:cNvPr id="3" name="Content Placeholder"/>
          <p:cNvSpPr>
            <a:spLocks noGrp="1"/>
          </p:cNvSpPr>
          <p:nvPr>
            <p:ph idx="1"/>
          </p:nvPr>
        </p:nvSpPr>
        <p:spPr>
          <a:xfrm>
            <a:off x="4550194" y="1847274"/>
            <a:ext cx="7232440" cy="5061453"/>
          </a:xfrm>
        </p:spPr>
        <p:txBody>
          <a:bodyPr vert="horz" lIns="0" tIns="0" rIns="0" bIns="0" rtlCol="0" anchor="t">
            <a:normAutofit/>
          </a:bodyPr>
          <a:lstStyle/>
          <a:p>
            <a:pPr marL="457200" lvl="1" indent="0">
              <a:lnSpc>
                <a:spcPct val="110000"/>
              </a:lnSpc>
              <a:buNone/>
            </a:pPr>
            <a:r>
              <a:rPr lang="en-US" sz="2000" b="1" dirty="0">
                <a:latin typeface="TW Cen MT"/>
              </a:rPr>
              <a:t>Donation $2500 and Above</a:t>
            </a:r>
            <a:endParaRPr lang="en-US" dirty="0">
              <a:latin typeface="TW Cen MT"/>
            </a:endParaRPr>
          </a:p>
          <a:p>
            <a:pPr marL="305435" indent="-305435">
              <a:lnSpc>
                <a:spcPct val="110000"/>
              </a:lnSpc>
            </a:pPr>
            <a:r>
              <a:rPr lang="en-US" sz="1600" dirty="0">
                <a:latin typeface="TW Cen MT"/>
              </a:rPr>
              <a:t>Company Logo advertisement at our Annual Fundraiser held at the Victoria Community Center Dome.</a:t>
            </a:r>
            <a:endParaRPr lang="en-US" sz="1600" dirty="0">
              <a:latin typeface="TW Cen MT"/>
              <a:ea typeface="+mn-lt"/>
              <a:cs typeface="+mn-lt"/>
            </a:endParaRPr>
          </a:p>
          <a:p>
            <a:pPr marL="305435" indent="-305435">
              <a:lnSpc>
                <a:spcPct val="110000"/>
              </a:lnSpc>
            </a:pPr>
            <a:r>
              <a:rPr lang="en-US" sz="1600" dirty="0">
                <a:latin typeface="TW Cen MT"/>
              </a:rPr>
              <a:t>16 Tickets to the Event with a 3-table reservation in the reserved seating area Near Front and Center of Stage</a:t>
            </a:r>
          </a:p>
          <a:p>
            <a:pPr marL="305435" indent="-305435">
              <a:lnSpc>
                <a:spcPct val="110000"/>
              </a:lnSpc>
            </a:pPr>
            <a:r>
              <a:rPr lang="en-US" sz="1600" dirty="0">
                <a:latin typeface="TW Cen MT"/>
                <a:ea typeface="+mn-lt"/>
                <a:cs typeface="+mn-lt"/>
              </a:rPr>
              <a:t>Catered Meal Including Beverages</a:t>
            </a:r>
            <a:endParaRPr lang="en-US" sz="1600" dirty="0">
              <a:ea typeface="+mn-lt"/>
              <a:cs typeface="+mn-lt"/>
            </a:endParaRPr>
          </a:p>
          <a:p>
            <a:pPr marL="305435" indent="-305435">
              <a:lnSpc>
                <a:spcPct val="110000"/>
              </a:lnSpc>
            </a:pPr>
            <a:r>
              <a:rPr lang="en-US" sz="1600" dirty="0">
                <a:latin typeface="TW Cen MT"/>
              </a:rPr>
              <a:t>Recognition at the Beginning of the Event by Emcee </a:t>
            </a:r>
          </a:p>
          <a:p>
            <a:pPr marL="305435" indent="-305435">
              <a:lnSpc>
                <a:spcPct val="110000"/>
              </a:lnSpc>
            </a:pPr>
            <a:r>
              <a:rPr lang="en-US" sz="1600" dirty="0">
                <a:latin typeface="TW Cen MT"/>
              </a:rPr>
              <a:t>Introduction by your company representative to attendees at Event</a:t>
            </a:r>
            <a:endParaRPr lang="en-US" sz="1600" dirty="0">
              <a:ea typeface="+mn-lt"/>
              <a:cs typeface="+mn-lt"/>
            </a:endParaRPr>
          </a:p>
          <a:p>
            <a:pPr marL="305435" indent="-305435">
              <a:lnSpc>
                <a:spcPct val="110000"/>
              </a:lnSpc>
            </a:pPr>
            <a:r>
              <a:rPr lang="en-US" sz="1600" dirty="0">
                <a:latin typeface="TW Cen MT"/>
              </a:rPr>
              <a:t>Advertisement on Emmy Saenz Foundation Website with link to your website option</a:t>
            </a:r>
          </a:p>
          <a:p>
            <a:pPr marL="305435" indent="-305435">
              <a:lnSpc>
                <a:spcPct val="110000"/>
              </a:lnSpc>
            </a:pPr>
            <a:r>
              <a:rPr lang="en-US" sz="1600" dirty="0">
                <a:latin typeface="TW Cen MT"/>
              </a:rPr>
              <a:t>Opportunity to display marketing material and/or business cards at event and set up a booth</a:t>
            </a:r>
          </a:p>
          <a:p>
            <a:pPr marL="305435" indent="-305435">
              <a:lnSpc>
                <a:spcPct val="110000"/>
              </a:lnSpc>
            </a:pPr>
            <a:r>
              <a:rPr lang="en-US" sz="1600" dirty="0">
                <a:latin typeface="TW Cen MT"/>
              </a:rPr>
              <a:t>Company Logo on Sponsor Banner displayed at entrance of Event</a:t>
            </a:r>
            <a:endParaRPr lang="en-US" sz="1600" dirty="0"/>
          </a:p>
          <a:p>
            <a:pPr marL="0" indent="0">
              <a:lnSpc>
                <a:spcPct val="110000"/>
              </a:lnSpc>
              <a:buNone/>
            </a:pPr>
            <a:r>
              <a:rPr lang="en-US" sz="1600" i="1" dirty="0">
                <a:latin typeface="TW Cen MT"/>
              </a:rPr>
              <a:t>** Company logos and pictures must be in high resolution jpeg files for printing capabilities for Sponsor Banner </a:t>
            </a:r>
          </a:p>
        </p:txBody>
      </p:sp>
      <p:pic>
        <p:nvPicPr>
          <p:cNvPr id="5" name="Picture 5" descr="A picture containing outdoor, building, person, sky&#10;&#10;Description automatically generated">
            <a:extLst>
              <a:ext uri="{FF2B5EF4-FFF2-40B4-BE49-F238E27FC236}">
                <a16:creationId xmlns:a16="http://schemas.microsoft.com/office/drawing/2014/main" id="{65DC7DA9-2E30-430D-86DA-098E89C1F7E5}"/>
              </a:ext>
            </a:extLst>
          </p:cNvPr>
          <p:cNvPicPr>
            <a:picLocks noChangeAspect="1"/>
          </p:cNvPicPr>
          <p:nvPr/>
        </p:nvPicPr>
        <p:blipFill rotWithShape="1">
          <a:blip r:embed="rId2"/>
          <a:srcRect l="27971" r="27971"/>
          <a:stretch/>
        </p:blipFill>
        <p:spPr>
          <a:xfrm>
            <a:off x="732264" y="1983050"/>
            <a:ext cx="3334146" cy="4258059"/>
          </a:xfrm>
          <a:prstGeom prst="rect">
            <a:avLst/>
          </a:prstGeom>
        </p:spPr>
      </p:pic>
    </p:spTree>
    <p:extLst>
      <p:ext uri="{BB962C8B-B14F-4D97-AF65-F5344CB8AC3E}">
        <p14:creationId xmlns:p14="http://schemas.microsoft.com/office/powerpoint/2010/main" val="4926802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7641988" y="577162"/>
            <a:ext cx="3993744" cy="850606"/>
          </a:xfrm>
        </p:spPr>
        <p:txBody>
          <a:bodyPr anchor="b">
            <a:normAutofit/>
          </a:bodyPr>
          <a:lstStyle/>
          <a:p>
            <a:pPr algn="ctr"/>
            <a:r>
              <a:rPr lang="en-US" sz="2800" dirty="0"/>
              <a:t>Corporate Level</a:t>
            </a:r>
            <a:endParaRPr lang="en-US" dirty="0"/>
          </a:p>
        </p:txBody>
      </p:sp>
      <p:sp>
        <p:nvSpPr>
          <p:cNvPr id="3" name="Content Placeholder"/>
          <p:cNvSpPr>
            <a:spLocks noGrp="1"/>
          </p:cNvSpPr>
          <p:nvPr>
            <p:ph idx="1"/>
          </p:nvPr>
        </p:nvSpPr>
        <p:spPr>
          <a:xfrm>
            <a:off x="4550194" y="1847274"/>
            <a:ext cx="7232440" cy="5061453"/>
          </a:xfrm>
        </p:spPr>
        <p:txBody>
          <a:bodyPr vert="horz" lIns="0" tIns="0" rIns="0" bIns="0" rtlCol="0" anchor="t">
            <a:normAutofit/>
          </a:bodyPr>
          <a:lstStyle/>
          <a:p>
            <a:pPr marL="457200" lvl="1" indent="0">
              <a:lnSpc>
                <a:spcPct val="110000"/>
              </a:lnSpc>
              <a:buNone/>
            </a:pPr>
            <a:r>
              <a:rPr lang="en-US" sz="2000" b="1" dirty="0">
                <a:latin typeface="TW Cen MT"/>
              </a:rPr>
              <a:t>Donation $5000 and Above</a:t>
            </a:r>
            <a:endParaRPr lang="en-US" dirty="0">
              <a:latin typeface="TW Cen MT"/>
            </a:endParaRPr>
          </a:p>
          <a:p>
            <a:pPr marL="305435" indent="-305435">
              <a:lnSpc>
                <a:spcPct val="110000"/>
              </a:lnSpc>
            </a:pPr>
            <a:r>
              <a:rPr lang="en-US" sz="1600" dirty="0">
                <a:latin typeface="TW Cen MT"/>
              </a:rPr>
              <a:t>Company Logo advertisement at our Annual Fundraiser held at the Victoria Community Center Dome.</a:t>
            </a:r>
            <a:endParaRPr lang="en-US" sz="1600" dirty="0">
              <a:latin typeface="TW Cen MT"/>
              <a:ea typeface="+mn-lt"/>
              <a:cs typeface="+mn-lt"/>
            </a:endParaRPr>
          </a:p>
          <a:p>
            <a:pPr marL="305435" indent="-305435">
              <a:lnSpc>
                <a:spcPct val="110000"/>
              </a:lnSpc>
            </a:pPr>
            <a:r>
              <a:rPr lang="en-US" sz="1600" dirty="0">
                <a:latin typeface="TW Cen MT"/>
              </a:rPr>
              <a:t>24 Tickets to the Event with a 4-table reservation in the reserved seating area Front and Center of Stage</a:t>
            </a:r>
          </a:p>
          <a:p>
            <a:pPr marL="305435" indent="-305435">
              <a:lnSpc>
                <a:spcPct val="110000"/>
              </a:lnSpc>
            </a:pPr>
            <a:r>
              <a:rPr lang="en-US" sz="1600" dirty="0">
                <a:latin typeface="TW Cen MT"/>
                <a:ea typeface="+mn-lt"/>
                <a:cs typeface="+mn-lt"/>
              </a:rPr>
              <a:t>Catered Meal Including Beverages</a:t>
            </a:r>
            <a:endParaRPr lang="en-US" sz="1600" dirty="0">
              <a:ea typeface="+mn-lt"/>
              <a:cs typeface="+mn-lt"/>
            </a:endParaRPr>
          </a:p>
          <a:p>
            <a:pPr marL="305435" indent="-305435">
              <a:lnSpc>
                <a:spcPct val="110000"/>
              </a:lnSpc>
            </a:pPr>
            <a:r>
              <a:rPr lang="en-US" sz="1600" dirty="0">
                <a:latin typeface="TW Cen MT"/>
              </a:rPr>
              <a:t>Recognition at the Beginning of the Event by Emcee </a:t>
            </a:r>
          </a:p>
          <a:p>
            <a:pPr marL="305435" indent="-305435">
              <a:lnSpc>
                <a:spcPct val="110000"/>
              </a:lnSpc>
            </a:pPr>
            <a:r>
              <a:rPr lang="en-US" sz="1600" dirty="0">
                <a:latin typeface="TW Cen MT"/>
              </a:rPr>
              <a:t>Introduction by your company representative to attendees at Event</a:t>
            </a:r>
            <a:endParaRPr lang="en-US" sz="1600" dirty="0">
              <a:ea typeface="+mn-lt"/>
              <a:cs typeface="+mn-lt"/>
            </a:endParaRPr>
          </a:p>
          <a:p>
            <a:pPr marL="305435" indent="-305435">
              <a:lnSpc>
                <a:spcPct val="110000"/>
              </a:lnSpc>
            </a:pPr>
            <a:r>
              <a:rPr lang="en-US" sz="1600" dirty="0">
                <a:latin typeface="TW Cen MT"/>
              </a:rPr>
              <a:t>Advertisement on Emmy Saenz Foundation Website with link to your website option</a:t>
            </a:r>
          </a:p>
          <a:p>
            <a:pPr marL="305435" indent="-305435">
              <a:lnSpc>
                <a:spcPct val="110000"/>
              </a:lnSpc>
            </a:pPr>
            <a:r>
              <a:rPr lang="en-US" sz="1600" dirty="0">
                <a:latin typeface="TW Cen MT"/>
              </a:rPr>
              <a:t>Opportunity to display marketing material and/or business cards at event and set up a booth</a:t>
            </a:r>
          </a:p>
          <a:p>
            <a:pPr marL="305435" indent="-305435">
              <a:lnSpc>
                <a:spcPct val="110000"/>
              </a:lnSpc>
            </a:pPr>
            <a:r>
              <a:rPr lang="en-US" sz="1600" dirty="0">
                <a:latin typeface="TW Cen MT"/>
              </a:rPr>
              <a:t>Company Logo on Sponsor Banner displayed at entrance of Event</a:t>
            </a:r>
            <a:endParaRPr lang="en-US" sz="1600" dirty="0"/>
          </a:p>
          <a:p>
            <a:pPr marL="0" indent="0">
              <a:lnSpc>
                <a:spcPct val="110000"/>
              </a:lnSpc>
              <a:buNone/>
            </a:pPr>
            <a:r>
              <a:rPr lang="en-US" sz="1600" i="1" dirty="0">
                <a:latin typeface="TW Cen MT"/>
              </a:rPr>
              <a:t>** Company logos and pictures must be in high resolution jpeg files for printing capabilities for Sponsor Banner </a:t>
            </a:r>
          </a:p>
        </p:txBody>
      </p:sp>
      <p:pic>
        <p:nvPicPr>
          <p:cNvPr id="5" name="Picture 5" descr="A picture containing outdoor, building, person, sky&#10;&#10;Description automatically generated">
            <a:extLst>
              <a:ext uri="{FF2B5EF4-FFF2-40B4-BE49-F238E27FC236}">
                <a16:creationId xmlns:a16="http://schemas.microsoft.com/office/drawing/2014/main" id="{65DC7DA9-2E30-430D-86DA-098E89C1F7E5}"/>
              </a:ext>
            </a:extLst>
          </p:cNvPr>
          <p:cNvPicPr>
            <a:picLocks noChangeAspect="1"/>
          </p:cNvPicPr>
          <p:nvPr/>
        </p:nvPicPr>
        <p:blipFill rotWithShape="1">
          <a:blip r:embed="rId2"/>
          <a:srcRect l="27971" r="27971"/>
          <a:stretch/>
        </p:blipFill>
        <p:spPr>
          <a:xfrm>
            <a:off x="732264" y="1983050"/>
            <a:ext cx="3334146" cy="4258059"/>
          </a:xfrm>
          <a:prstGeom prst="rect">
            <a:avLst/>
          </a:prstGeom>
        </p:spPr>
      </p:pic>
    </p:spTree>
    <p:extLst>
      <p:ext uri="{BB962C8B-B14F-4D97-AF65-F5344CB8AC3E}">
        <p14:creationId xmlns:p14="http://schemas.microsoft.com/office/powerpoint/2010/main" val="33060114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753B6-3C65-A28D-5B05-DEFC87E79A55}"/>
              </a:ext>
            </a:extLst>
          </p:cNvPr>
          <p:cNvSpPr>
            <a:spLocks noGrp="1"/>
          </p:cNvSpPr>
          <p:nvPr>
            <p:ph type="title"/>
          </p:nvPr>
        </p:nvSpPr>
        <p:spPr/>
        <p:txBody>
          <a:bodyPr>
            <a:normAutofit/>
          </a:bodyPr>
          <a:lstStyle/>
          <a:p>
            <a:pPr algn="ctr"/>
            <a:r>
              <a:rPr lang="en-US" sz="3600" dirty="0"/>
              <a:t>Sponsorship for annual Sportsman raffle </a:t>
            </a:r>
          </a:p>
        </p:txBody>
      </p:sp>
      <p:sp>
        <p:nvSpPr>
          <p:cNvPr id="3" name="Content Placeholder 2">
            <a:extLst>
              <a:ext uri="{FF2B5EF4-FFF2-40B4-BE49-F238E27FC236}">
                <a16:creationId xmlns:a16="http://schemas.microsoft.com/office/drawing/2014/main" id="{6B9C06F3-5B4A-366D-7F75-7F1055640751}"/>
              </a:ext>
            </a:extLst>
          </p:cNvPr>
          <p:cNvSpPr>
            <a:spLocks noGrp="1"/>
          </p:cNvSpPr>
          <p:nvPr>
            <p:ph idx="1"/>
          </p:nvPr>
        </p:nvSpPr>
        <p:spPr/>
        <p:txBody>
          <a:bodyPr>
            <a:normAutofit fontScale="92500" lnSpcReduction="20000"/>
          </a:bodyPr>
          <a:lstStyle/>
          <a:p>
            <a:pPr marL="208915" lvl="1" indent="0">
              <a:lnSpc>
                <a:spcPct val="110000"/>
              </a:lnSpc>
              <a:buNone/>
            </a:pPr>
            <a:r>
              <a:rPr lang="en-US" sz="1800" dirty="0"/>
              <a:t>A sponsorship supporting our Annual Sportsman Raffle is also an option. There are 2 ways to Sponsor,</a:t>
            </a:r>
          </a:p>
          <a:p>
            <a:pPr marL="551815" lvl="1" indent="-342900">
              <a:lnSpc>
                <a:spcPct val="110000"/>
              </a:lnSpc>
              <a:buFont typeface="Wingdings 2" panose="05020102010507070707" pitchFamily="18" charset="2"/>
              <a:buAutoNum type="arabicPeriod"/>
            </a:pPr>
            <a:r>
              <a:rPr lang="en-US" sz="1800" dirty="0"/>
              <a:t>Monetary Donation to help cover raffle prize cost</a:t>
            </a:r>
          </a:p>
          <a:p>
            <a:pPr marL="551815" lvl="1" indent="-342900">
              <a:lnSpc>
                <a:spcPct val="110000"/>
              </a:lnSpc>
              <a:buFont typeface="Wingdings 2" panose="05020102010507070707" pitchFamily="18" charset="2"/>
              <a:buAutoNum type="arabicPeriod"/>
            </a:pPr>
            <a:r>
              <a:rPr lang="en-US" sz="1800" dirty="0"/>
              <a:t>2. Donate a prize for the raffle</a:t>
            </a:r>
          </a:p>
          <a:p>
            <a:pPr marL="208915" lvl="1" indent="0">
              <a:lnSpc>
                <a:spcPct val="110000"/>
              </a:lnSpc>
              <a:buNone/>
            </a:pPr>
            <a:r>
              <a:rPr lang="en-US" sz="1800" dirty="0"/>
              <a:t>With a Donation of $500 or Greater, you will receive the following: </a:t>
            </a:r>
          </a:p>
          <a:p>
            <a:pPr marL="514350" lvl="1" indent="-305435">
              <a:lnSpc>
                <a:spcPct val="110000"/>
              </a:lnSpc>
            </a:pPr>
            <a:r>
              <a:rPr lang="en-US" sz="1800" dirty="0"/>
              <a:t>Company Logo Banner Advertisement (Company Provided) at our Annual Fundraiser held at the Victoria Community Center Dome.</a:t>
            </a:r>
          </a:p>
          <a:p>
            <a:pPr marL="514350" lvl="1" indent="-305435">
              <a:lnSpc>
                <a:spcPct val="110000"/>
              </a:lnSpc>
            </a:pPr>
            <a:r>
              <a:rPr lang="en-US" sz="1800" dirty="0"/>
              <a:t>6 Tickets to the Event with a table reservation in the reserved seating area RSVP Required</a:t>
            </a:r>
          </a:p>
          <a:p>
            <a:pPr marL="514350" lvl="1" indent="-305435">
              <a:lnSpc>
                <a:spcPct val="110000"/>
              </a:lnSpc>
            </a:pPr>
            <a:r>
              <a:rPr lang="en-US" sz="1800" dirty="0"/>
              <a:t>Recognition at the beginning of the event by Emcee </a:t>
            </a:r>
          </a:p>
          <a:p>
            <a:pPr marL="514350" lvl="1" indent="-305435">
              <a:lnSpc>
                <a:spcPct val="110000"/>
              </a:lnSpc>
            </a:pPr>
            <a:r>
              <a:rPr lang="en-US" sz="1800" dirty="0">
                <a:ea typeface="+mn-lt"/>
                <a:cs typeface="+mn-lt"/>
              </a:rPr>
              <a:t>Company Logo on Sponsor Banner displayed at entrance of Event.</a:t>
            </a:r>
          </a:p>
          <a:p>
            <a:pPr marL="208915" lvl="1" indent="0">
              <a:lnSpc>
                <a:spcPct val="110000"/>
              </a:lnSpc>
              <a:buNone/>
            </a:pPr>
            <a:r>
              <a:rPr lang="en-US" sz="1800" i="1" dirty="0">
                <a:latin typeface="TW Cen MT"/>
              </a:rPr>
              <a:t>** Company logos and pictures must be in high resolution jpeg files for printing capabilities for Sponsor Banner </a:t>
            </a:r>
          </a:p>
          <a:p>
            <a:pPr marL="0" indent="0">
              <a:buNone/>
            </a:pPr>
            <a:endParaRPr lang="en-US" dirty="0"/>
          </a:p>
        </p:txBody>
      </p:sp>
    </p:spTree>
    <p:extLst>
      <p:ext uri="{BB962C8B-B14F-4D97-AF65-F5344CB8AC3E}">
        <p14:creationId xmlns:p14="http://schemas.microsoft.com/office/powerpoint/2010/main" val="15939882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36E49-6DEA-40DC-8E14-E42A2C494B00}"/>
              </a:ext>
            </a:extLst>
          </p:cNvPr>
          <p:cNvSpPr>
            <a:spLocks noGrp="1"/>
          </p:cNvSpPr>
          <p:nvPr>
            <p:ph type="title"/>
          </p:nvPr>
        </p:nvSpPr>
        <p:spPr>
          <a:xfrm>
            <a:off x="1310290" y="345580"/>
            <a:ext cx="9448801" cy="1047132"/>
          </a:xfrm>
        </p:spPr>
        <p:txBody>
          <a:bodyPr anchor="ctr">
            <a:normAutofit/>
          </a:bodyPr>
          <a:lstStyle/>
          <a:p>
            <a:pPr algn="ctr"/>
            <a:r>
              <a:rPr lang="en-US">
                <a:solidFill>
                  <a:schemeClr val="bg1"/>
                </a:solidFill>
              </a:rPr>
              <a:t>Emmy Saenz Foundation</a:t>
            </a:r>
          </a:p>
        </p:txBody>
      </p:sp>
      <p:sp>
        <p:nvSpPr>
          <p:cNvPr id="3" name="Content Placeholder 2">
            <a:extLst>
              <a:ext uri="{FF2B5EF4-FFF2-40B4-BE49-F238E27FC236}">
                <a16:creationId xmlns:a16="http://schemas.microsoft.com/office/drawing/2014/main" id="{7D0EA659-5938-4083-8140-9495B3082DD9}"/>
              </a:ext>
            </a:extLst>
          </p:cNvPr>
          <p:cNvSpPr>
            <a:spLocks noGrp="1"/>
          </p:cNvSpPr>
          <p:nvPr>
            <p:ph idx="1"/>
          </p:nvPr>
        </p:nvSpPr>
        <p:spPr>
          <a:xfrm>
            <a:off x="297448" y="2567591"/>
            <a:ext cx="11584526" cy="3939372"/>
          </a:xfrm>
        </p:spPr>
        <p:txBody>
          <a:bodyPr vert="horz" lIns="0" tIns="0" rIns="0" bIns="0" rtlCol="0">
            <a:normAutofit fontScale="77500" lnSpcReduction="20000"/>
          </a:bodyPr>
          <a:lstStyle/>
          <a:p>
            <a:pPr marL="0" indent="0">
              <a:lnSpc>
                <a:spcPct val="110000"/>
              </a:lnSpc>
              <a:buNone/>
            </a:pPr>
            <a:r>
              <a:rPr lang="en-US" sz="1600" dirty="0"/>
              <a:t>Thank you for joining our efforts and becoming a proud Sponsor.  Fill out the form below so we can contact you to complete this union of hearts and minds.  Your Sponsorship will ensure we are able to fulfill the needs of our community through the programs we provide.  Our 501(c)(3) Non-Profit Organization is fully funded by Donors like You!  Your charitable contributions are tax-deductible.  	EIN#   86-1552435  </a:t>
            </a:r>
          </a:p>
          <a:p>
            <a:pPr marL="0" indent="0">
              <a:lnSpc>
                <a:spcPct val="110000"/>
              </a:lnSpc>
              <a:buNone/>
            </a:pPr>
            <a:endParaRPr lang="en-US" sz="1600" dirty="0"/>
          </a:p>
          <a:p>
            <a:pPr marL="0" indent="0">
              <a:lnSpc>
                <a:spcPct val="110000"/>
              </a:lnSpc>
              <a:buNone/>
            </a:pPr>
            <a:r>
              <a:rPr lang="en-US" sz="1600" dirty="0"/>
              <a:t>Name: ______________________________________________________    	 Company:______________________________________________</a:t>
            </a:r>
          </a:p>
          <a:p>
            <a:pPr marL="0" indent="0">
              <a:lnSpc>
                <a:spcPct val="110000"/>
              </a:lnSpc>
              <a:buNone/>
            </a:pPr>
            <a:endParaRPr lang="en-US" sz="1600" dirty="0"/>
          </a:p>
          <a:p>
            <a:pPr marL="0" indent="0">
              <a:lnSpc>
                <a:spcPct val="110000"/>
              </a:lnSpc>
              <a:buNone/>
            </a:pPr>
            <a:r>
              <a:rPr lang="en-US" sz="1600" dirty="0"/>
              <a:t>Primary Phone:________________________________________________     	Alternate Phone: _________________________________________</a:t>
            </a:r>
          </a:p>
          <a:p>
            <a:pPr marL="0" indent="0">
              <a:lnSpc>
                <a:spcPct val="110000"/>
              </a:lnSpc>
              <a:buNone/>
            </a:pPr>
            <a:endParaRPr lang="en-US" sz="1600" dirty="0"/>
          </a:p>
          <a:p>
            <a:pPr marL="0" indent="0">
              <a:lnSpc>
                <a:spcPct val="110000"/>
              </a:lnSpc>
              <a:buNone/>
            </a:pPr>
            <a:r>
              <a:rPr lang="en-US" sz="1600" dirty="0"/>
              <a:t>Address: _____________________________________________________________________________________________________________</a:t>
            </a:r>
          </a:p>
          <a:p>
            <a:pPr marL="0" indent="0">
              <a:lnSpc>
                <a:spcPct val="110000"/>
              </a:lnSpc>
              <a:buNone/>
            </a:pPr>
            <a:endParaRPr lang="en-US" sz="1600" dirty="0"/>
          </a:p>
          <a:p>
            <a:pPr marL="0" indent="0">
              <a:lnSpc>
                <a:spcPct val="110000"/>
              </a:lnSpc>
              <a:buNone/>
            </a:pPr>
            <a:r>
              <a:rPr lang="en-US" sz="1600" dirty="0"/>
              <a:t>Email:________________________________________________________________________________________________________________</a:t>
            </a:r>
            <a:endParaRPr lang="en-US" dirty="0"/>
          </a:p>
          <a:p>
            <a:pPr marL="0" indent="0">
              <a:lnSpc>
                <a:spcPct val="110000"/>
              </a:lnSpc>
              <a:buNone/>
            </a:pPr>
            <a:endParaRPr lang="en-US" sz="1600" dirty="0"/>
          </a:p>
          <a:p>
            <a:pPr marL="0" indent="0">
              <a:lnSpc>
                <a:spcPct val="110000"/>
              </a:lnSpc>
              <a:buNone/>
            </a:pPr>
            <a:r>
              <a:rPr lang="en-US" sz="1600" dirty="0"/>
              <a:t>Level of Sponsorship:_____________________________________________________________</a:t>
            </a:r>
            <a:endParaRPr lang="en-US" dirty="0"/>
          </a:p>
          <a:p>
            <a:pPr marL="0" indent="0">
              <a:lnSpc>
                <a:spcPct val="110000"/>
              </a:lnSpc>
              <a:buNone/>
            </a:pPr>
            <a:endParaRPr lang="en-US" sz="1600" dirty="0"/>
          </a:p>
          <a:p>
            <a:pPr marL="0" indent="0">
              <a:lnSpc>
                <a:spcPct val="110000"/>
              </a:lnSpc>
              <a:buNone/>
            </a:pPr>
            <a:r>
              <a:rPr lang="en-US" sz="1600" dirty="0"/>
              <a:t>Pledge: $_________________________   		 How often: ________________________</a:t>
            </a:r>
            <a:endParaRPr lang="en-US" dirty="0"/>
          </a:p>
          <a:p>
            <a:pPr marL="0" indent="0">
              <a:lnSpc>
                <a:spcPct val="110000"/>
              </a:lnSpc>
              <a:buNone/>
            </a:pPr>
            <a:endParaRPr lang="en-US" sz="400" dirty="0"/>
          </a:p>
          <a:p>
            <a:pPr marL="0" indent="0">
              <a:lnSpc>
                <a:spcPct val="110000"/>
              </a:lnSpc>
              <a:buNone/>
            </a:pPr>
            <a:endParaRPr lang="en-US" sz="400" dirty="0"/>
          </a:p>
        </p:txBody>
      </p:sp>
      <p:pic>
        <p:nvPicPr>
          <p:cNvPr id="8" name="Picture 7" descr="A picture containing text, picture frame&#10;&#10;Description automatically generated">
            <a:extLst>
              <a:ext uri="{FF2B5EF4-FFF2-40B4-BE49-F238E27FC236}">
                <a16:creationId xmlns:a16="http://schemas.microsoft.com/office/drawing/2014/main" id="{A4367C5B-1444-487D-80C2-CC81DC0BB0E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3125" r="-4" b="20122"/>
          <a:stretch/>
        </p:blipFill>
        <p:spPr>
          <a:xfrm>
            <a:off x="644239" y="630563"/>
            <a:ext cx="1689158" cy="1706675"/>
          </a:xfrm>
          <a:custGeom>
            <a:avLst/>
            <a:gdLst/>
            <a:ahLst/>
            <a:cxnLst/>
            <a:rect l="l" t="t" r="r" b="b"/>
            <a:pathLst>
              <a:path w="2593464" h="2593464">
                <a:moveTo>
                  <a:pt x="1296732" y="0"/>
                </a:moveTo>
                <a:cubicBezTo>
                  <a:pt x="2012897" y="0"/>
                  <a:pt x="2593464" y="580567"/>
                  <a:pt x="2593464" y="1296732"/>
                </a:cubicBezTo>
                <a:cubicBezTo>
                  <a:pt x="2593464" y="2012897"/>
                  <a:pt x="2012897" y="2593464"/>
                  <a:pt x="1296732" y="2593464"/>
                </a:cubicBezTo>
                <a:cubicBezTo>
                  <a:pt x="580567" y="2593464"/>
                  <a:pt x="0" y="2012897"/>
                  <a:pt x="0" y="1296732"/>
                </a:cubicBezTo>
                <a:cubicBezTo>
                  <a:pt x="0" y="580567"/>
                  <a:pt x="580567" y="0"/>
                  <a:pt x="1296732" y="0"/>
                </a:cubicBezTo>
                <a:close/>
              </a:path>
            </a:pathLst>
          </a:custGeom>
        </p:spPr>
      </p:pic>
      <p:pic>
        <p:nvPicPr>
          <p:cNvPr id="12" name="Picture 11" descr="A picture containing child&#10;&#10;Description automatically generated">
            <a:extLst>
              <a:ext uri="{FF2B5EF4-FFF2-40B4-BE49-F238E27FC236}">
                <a16:creationId xmlns:a16="http://schemas.microsoft.com/office/drawing/2014/main" id="{E9771A41-EE68-45C2-B13C-F7367634630E}"/>
              </a:ext>
            </a:extLst>
          </p:cNvPr>
          <p:cNvPicPr>
            <a:picLocks noChangeAspect="1"/>
          </p:cNvPicPr>
          <p:nvPr/>
        </p:nvPicPr>
        <p:blipFill rotWithShape="1">
          <a:blip r:embed="rId3">
            <a:extLst>
              <a:ext uri="{28A0092B-C50C-407E-A947-70E740481C1C}">
                <a14:useLocalDpi xmlns:a14="http://schemas.microsoft.com/office/drawing/2010/main" val="0"/>
              </a:ext>
            </a:extLst>
          </a:blip>
          <a:srcRect r="3" b="3"/>
          <a:stretch/>
        </p:blipFill>
        <p:spPr>
          <a:xfrm>
            <a:off x="10089808" y="630562"/>
            <a:ext cx="1671641" cy="1671641"/>
          </a:xfrm>
          <a:custGeom>
            <a:avLst/>
            <a:gdLst/>
            <a:ahLst/>
            <a:cxnLst/>
            <a:rect l="l" t="t" r="r" b="b"/>
            <a:pathLst>
              <a:path w="2593464" h="2593464">
                <a:moveTo>
                  <a:pt x="1296732" y="0"/>
                </a:moveTo>
                <a:cubicBezTo>
                  <a:pt x="2012897" y="0"/>
                  <a:pt x="2593464" y="580567"/>
                  <a:pt x="2593464" y="1296732"/>
                </a:cubicBezTo>
                <a:cubicBezTo>
                  <a:pt x="2593464" y="2012897"/>
                  <a:pt x="2012897" y="2593464"/>
                  <a:pt x="1296732" y="2593464"/>
                </a:cubicBezTo>
                <a:cubicBezTo>
                  <a:pt x="580567" y="2593464"/>
                  <a:pt x="0" y="2012897"/>
                  <a:pt x="0" y="1296732"/>
                </a:cubicBezTo>
                <a:cubicBezTo>
                  <a:pt x="0" y="580567"/>
                  <a:pt x="580567" y="0"/>
                  <a:pt x="1296732" y="0"/>
                </a:cubicBezTo>
                <a:close/>
              </a:path>
            </a:pathLst>
          </a:custGeom>
        </p:spPr>
      </p:pic>
      <p:pic>
        <p:nvPicPr>
          <p:cNvPr id="6" name="Picture 5" descr="A group of people raising their hands&#10;&#10;Description automatically generated with low confidence">
            <a:extLst>
              <a:ext uri="{FF2B5EF4-FFF2-40B4-BE49-F238E27FC236}">
                <a16:creationId xmlns:a16="http://schemas.microsoft.com/office/drawing/2014/main" id="{475DA492-464A-4FFF-89B1-940E95835D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 b="25001"/>
          <a:stretch/>
        </p:blipFill>
        <p:spPr>
          <a:xfrm>
            <a:off x="5278871" y="1077253"/>
            <a:ext cx="1137365" cy="1146123"/>
          </a:xfrm>
          <a:custGeom>
            <a:avLst/>
            <a:gdLst/>
            <a:ahLst/>
            <a:cxnLst/>
            <a:rect l="l" t="t" r="r" b="b"/>
            <a:pathLst>
              <a:path w="2593464" h="2593464">
                <a:moveTo>
                  <a:pt x="1296732" y="0"/>
                </a:moveTo>
                <a:cubicBezTo>
                  <a:pt x="2012897" y="0"/>
                  <a:pt x="2593464" y="580567"/>
                  <a:pt x="2593464" y="1296732"/>
                </a:cubicBezTo>
                <a:cubicBezTo>
                  <a:pt x="2593464" y="2012897"/>
                  <a:pt x="2012897" y="2593464"/>
                  <a:pt x="1296732" y="2593464"/>
                </a:cubicBezTo>
                <a:cubicBezTo>
                  <a:pt x="580567" y="2593464"/>
                  <a:pt x="0" y="2012897"/>
                  <a:pt x="0" y="1296732"/>
                </a:cubicBezTo>
                <a:cubicBezTo>
                  <a:pt x="0" y="580567"/>
                  <a:pt x="580567" y="0"/>
                  <a:pt x="1296732" y="0"/>
                </a:cubicBezTo>
                <a:close/>
              </a:path>
            </a:pathLst>
          </a:custGeom>
        </p:spPr>
      </p:pic>
    </p:spTree>
    <p:extLst>
      <p:ext uri="{BB962C8B-B14F-4D97-AF65-F5344CB8AC3E}">
        <p14:creationId xmlns:p14="http://schemas.microsoft.com/office/powerpoint/2010/main" val="9394327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diagram&#10;&#10;Description automatically generated">
            <a:extLst>
              <a:ext uri="{FF2B5EF4-FFF2-40B4-BE49-F238E27FC236}">
                <a16:creationId xmlns:a16="http://schemas.microsoft.com/office/drawing/2014/main" id="{F9F534DA-490D-B20C-71AD-B8BC70309849}"/>
              </a:ext>
            </a:extLst>
          </p:cNvPr>
          <p:cNvPicPr>
            <a:picLocks noChangeAspect="1"/>
          </p:cNvPicPr>
          <p:nvPr/>
        </p:nvPicPr>
        <p:blipFill rotWithShape="1">
          <a:blip r:embed="rId2"/>
          <a:srcRect t="2583" r="85"/>
          <a:stretch/>
        </p:blipFill>
        <p:spPr>
          <a:xfrm>
            <a:off x="856527" y="874310"/>
            <a:ext cx="10306224" cy="5615145"/>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2808804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8F500-C7F0-4565-92BF-64AEE8405DFF}"/>
              </a:ext>
            </a:extLst>
          </p:cNvPr>
          <p:cNvSpPr>
            <a:spLocks noGrp="1"/>
          </p:cNvSpPr>
          <p:nvPr>
            <p:ph type="title"/>
          </p:nvPr>
        </p:nvSpPr>
        <p:spPr>
          <a:xfrm>
            <a:off x="4205021" y="875797"/>
            <a:ext cx="6956393" cy="568711"/>
          </a:xfrm>
        </p:spPr>
        <p:txBody>
          <a:bodyPr vert="horz" lIns="0" tIns="0" rIns="0" bIns="0" rtlCol="0" anchor="t">
            <a:normAutofit/>
          </a:bodyPr>
          <a:lstStyle/>
          <a:p>
            <a:r>
              <a:rPr lang="en-US" spc="750"/>
              <a:t>EMMY SAENZ FOUNDATION</a:t>
            </a:r>
          </a:p>
        </p:txBody>
      </p:sp>
      <p:graphicFrame>
        <p:nvGraphicFramePr>
          <p:cNvPr id="18" name="Content Placeholder 2">
            <a:extLst>
              <a:ext uri="{FF2B5EF4-FFF2-40B4-BE49-F238E27FC236}">
                <a16:creationId xmlns:a16="http://schemas.microsoft.com/office/drawing/2014/main" id="{B53A6AC3-FBC2-460B-BBF2-919AE23D0DA7}"/>
              </a:ext>
            </a:extLst>
          </p:cNvPr>
          <p:cNvGraphicFramePr>
            <a:graphicFrameLocks noGrp="1"/>
          </p:cNvGraphicFramePr>
          <p:nvPr>
            <p:ph idx="1"/>
            <p:extLst>
              <p:ext uri="{D42A27DB-BD31-4B8C-83A1-F6EECF244321}">
                <p14:modId xmlns:p14="http://schemas.microsoft.com/office/powerpoint/2010/main" val="2044011203"/>
              </p:ext>
            </p:extLst>
          </p:nvPr>
        </p:nvGraphicFramePr>
        <p:xfrm>
          <a:off x="4165445" y="1965910"/>
          <a:ext cx="6829231" cy="46256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21" name="Picture 321" descr="A picture containing text, picture frame&#10;&#10;Description automatically generated">
            <a:extLst>
              <a:ext uri="{FF2B5EF4-FFF2-40B4-BE49-F238E27FC236}">
                <a16:creationId xmlns:a16="http://schemas.microsoft.com/office/drawing/2014/main" id="{DD56B6A9-59AC-4A32-AFC4-F43742B346AA}"/>
              </a:ext>
            </a:extLst>
          </p:cNvPr>
          <p:cNvPicPr>
            <a:picLocks noChangeAspect="1"/>
          </p:cNvPicPr>
          <p:nvPr/>
        </p:nvPicPr>
        <p:blipFill>
          <a:blip r:embed="rId7"/>
          <a:stretch>
            <a:fillRect/>
          </a:stretch>
        </p:blipFill>
        <p:spPr>
          <a:xfrm>
            <a:off x="227913" y="72730"/>
            <a:ext cx="3553937" cy="5325440"/>
          </a:xfrm>
          <a:prstGeom prst="rect">
            <a:avLst/>
          </a:prstGeom>
        </p:spPr>
      </p:pic>
      <p:sp>
        <p:nvSpPr>
          <p:cNvPr id="1216" name="TextBox 1215">
            <a:extLst>
              <a:ext uri="{FF2B5EF4-FFF2-40B4-BE49-F238E27FC236}">
                <a16:creationId xmlns:a16="http://schemas.microsoft.com/office/drawing/2014/main" id="{48261896-3826-47E5-A9BF-216BD1018657}"/>
              </a:ext>
            </a:extLst>
          </p:cNvPr>
          <p:cNvSpPr txBox="1"/>
          <p:nvPr/>
        </p:nvSpPr>
        <p:spPr>
          <a:xfrm>
            <a:off x="231229" y="5416330"/>
            <a:ext cx="3548991" cy="523220"/>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t>Emilia "Emmy" Celine Saenz</a:t>
            </a:r>
          </a:p>
          <a:p>
            <a:pPr algn="ctr"/>
            <a:r>
              <a:rPr lang="en-US" sz="1400"/>
              <a:t>04/30/1999 - 04/30/2020</a:t>
            </a:r>
          </a:p>
        </p:txBody>
      </p:sp>
    </p:spTree>
    <p:extLst>
      <p:ext uri="{BB962C8B-B14F-4D97-AF65-F5344CB8AC3E}">
        <p14:creationId xmlns:p14="http://schemas.microsoft.com/office/powerpoint/2010/main" val="32349693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30AAF-CDDE-61E0-A059-A3282987399D}"/>
              </a:ext>
            </a:extLst>
          </p:cNvPr>
          <p:cNvSpPr>
            <a:spLocks noGrp="1"/>
          </p:cNvSpPr>
          <p:nvPr>
            <p:ph type="title"/>
          </p:nvPr>
        </p:nvSpPr>
        <p:spPr/>
        <p:txBody>
          <a:bodyPr>
            <a:normAutofit/>
          </a:bodyPr>
          <a:lstStyle/>
          <a:p>
            <a:pPr algn="ctr"/>
            <a:r>
              <a:rPr lang="en-US" sz="4000" b="1" dirty="0"/>
              <a:t>Accomplishments as of august 2023</a:t>
            </a:r>
          </a:p>
        </p:txBody>
      </p:sp>
      <p:sp>
        <p:nvSpPr>
          <p:cNvPr id="7" name="TextBox 6">
            <a:extLst>
              <a:ext uri="{FF2B5EF4-FFF2-40B4-BE49-F238E27FC236}">
                <a16:creationId xmlns:a16="http://schemas.microsoft.com/office/drawing/2014/main" id="{82E83868-238A-6B9F-B60B-6B909266E239}"/>
              </a:ext>
            </a:extLst>
          </p:cNvPr>
          <p:cNvSpPr txBox="1"/>
          <p:nvPr/>
        </p:nvSpPr>
        <p:spPr>
          <a:xfrm>
            <a:off x="575894" y="2027581"/>
            <a:ext cx="11029615" cy="4524315"/>
          </a:xfrm>
          <a:prstGeom prst="rect">
            <a:avLst/>
          </a:prstGeom>
          <a:solidFill>
            <a:schemeClr val="bg1"/>
          </a:solidFill>
        </p:spPr>
        <p:txBody>
          <a:bodyPr wrap="square" rtlCol="0">
            <a:spAutoFit/>
          </a:bodyPr>
          <a:lstStyle/>
          <a:p>
            <a:pPr marL="285750" indent="-285750">
              <a:buClr>
                <a:schemeClr val="accent2"/>
              </a:buClr>
              <a:buFont typeface="Wingdings" panose="05000000000000000000" pitchFamily="2" charset="2"/>
              <a:buChar char="§"/>
            </a:pPr>
            <a:r>
              <a:rPr lang="en-US" sz="2400" dirty="0"/>
              <a:t>Has Awarded 7 Scholarships</a:t>
            </a:r>
          </a:p>
          <a:p>
            <a:pPr marL="285750" indent="-285750">
              <a:buClr>
                <a:schemeClr val="accent2"/>
              </a:buClr>
              <a:buFont typeface="Wingdings" panose="05000000000000000000" pitchFamily="2" charset="2"/>
              <a:buChar char="§"/>
            </a:pPr>
            <a:r>
              <a:rPr lang="en-US" sz="2400" dirty="0"/>
              <a:t>Donated Durable Medical Equipment and Supplies to 28 recipients throughout the State of Texas as well as a Florida resident</a:t>
            </a:r>
          </a:p>
          <a:p>
            <a:pPr marL="285750" indent="-285750">
              <a:buClr>
                <a:schemeClr val="accent2"/>
              </a:buClr>
              <a:buFont typeface="Wingdings" panose="05000000000000000000" pitchFamily="2" charset="2"/>
              <a:buChar char="§"/>
            </a:pPr>
            <a:r>
              <a:rPr lang="en-US" sz="2400" dirty="0"/>
              <a:t>Helped Organize and Volunteered with numerous local Benefits to defray medical cost</a:t>
            </a:r>
          </a:p>
          <a:p>
            <a:pPr marL="285750" indent="-285750">
              <a:buClr>
                <a:schemeClr val="accent2"/>
              </a:buClr>
              <a:buFont typeface="Wingdings" panose="05000000000000000000" pitchFamily="2" charset="2"/>
              <a:buChar char="§"/>
            </a:pPr>
            <a:r>
              <a:rPr lang="en-US" sz="2400" dirty="0"/>
              <a:t>Donated to 2 Families that reached out for Assistance with Funeral Expenses whom their loved one specifically had TBI’s</a:t>
            </a:r>
          </a:p>
          <a:p>
            <a:pPr marL="285750" indent="-285750">
              <a:buClr>
                <a:schemeClr val="accent2"/>
              </a:buClr>
              <a:buFont typeface="Wingdings" panose="05000000000000000000" pitchFamily="2" charset="2"/>
              <a:buChar char="§"/>
            </a:pPr>
            <a:r>
              <a:rPr lang="en-US" sz="2400" dirty="0"/>
              <a:t>Will be launching an Online Support Group for patients and their families that have SCI/TBI. The focus will be to How to better Improve the daily lives of those with disabilities, How to work through the Social Security, Disability System (SSI) and Medicare/Commercial Insurance to the Care and Equipment or Supplies needed as well as How to Navigate through when there is a shortage of supplies. </a:t>
            </a:r>
          </a:p>
        </p:txBody>
      </p:sp>
    </p:spTree>
    <p:extLst>
      <p:ext uri="{BB962C8B-B14F-4D97-AF65-F5344CB8AC3E}">
        <p14:creationId xmlns:p14="http://schemas.microsoft.com/office/powerpoint/2010/main" val="29328733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3E213-DD51-449F-287C-41F9CA00A295}"/>
              </a:ext>
            </a:extLst>
          </p:cNvPr>
          <p:cNvSpPr>
            <a:spLocks noGrp="1"/>
          </p:cNvSpPr>
          <p:nvPr>
            <p:ph type="title"/>
          </p:nvPr>
        </p:nvSpPr>
        <p:spPr>
          <a:xfrm>
            <a:off x="607468" y="789742"/>
            <a:ext cx="11029616" cy="1013800"/>
          </a:xfrm>
        </p:spPr>
        <p:txBody>
          <a:bodyPr/>
          <a:lstStyle/>
          <a:p>
            <a:pPr algn="ctr"/>
            <a:r>
              <a:rPr lang="en-US"/>
              <a:t>Proud Supporters of Adaptive Sports Teams both local and state-Wide</a:t>
            </a:r>
          </a:p>
        </p:txBody>
      </p:sp>
      <p:pic>
        <p:nvPicPr>
          <p:cNvPr id="5" name="Picture 4" descr="A group of people in wheelchairs&#10;&#10;Description automatically generated">
            <a:extLst>
              <a:ext uri="{FF2B5EF4-FFF2-40B4-BE49-F238E27FC236}">
                <a16:creationId xmlns:a16="http://schemas.microsoft.com/office/drawing/2014/main" id="{C8CD41C4-8C0F-C92C-2BF4-E2AB533838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70451" y="1803543"/>
            <a:ext cx="5509447" cy="2344192"/>
          </a:xfrm>
          <a:prstGeom prst="rect">
            <a:avLst/>
          </a:prstGeom>
        </p:spPr>
      </p:pic>
      <p:pic>
        <p:nvPicPr>
          <p:cNvPr id="7" name="Picture 6" descr="A group of people in wheelchairs&#10;&#10;Description automatically generated">
            <a:extLst>
              <a:ext uri="{FF2B5EF4-FFF2-40B4-BE49-F238E27FC236}">
                <a16:creationId xmlns:a16="http://schemas.microsoft.com/office/drawing/2014/main" id="{6FE95E6D-01B9-AE9A-2CC9-C49AB999E8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304" y="4300163"/>
            <a:ext cx="6264301" cy="2482474"/>
          </a:xfrm>
          <a:prstGeom prst="rect">
            <a:avLst/>
          </a:prstGeom>
        </p:spPr>
      </p:pic>
      <p:pic>
        <p:nvPicPr>
          <p:cNvPr id="9" name="Picture 8" descr="A group of people posing for a photo&#10;&#10;Description automatically generated">
            <a:extLst>
              <a:ext uri="{FF2B5EF4-FFF2-40B4-BE49-F238E27FC236}">
                <a16:creationId xmlns:a16="http://schemas.microsoft.com/office/drawing/2014/main" id="{E80A8563-FE8A-0116-7B68-82366EDED9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58127" y="4300163"/>
            <a:ext cx="5407906" cy="2482474"/>
          </a:xfrm>
          <a:prstGeom prst="rect">
            <a:avLst/>
          </a:prstGeom>
        </p:spPr>
      </p:pic>
      <p:pic>
        <p:nvPicPr>
          <p:cNvPr id="10" name="Content Placeholder 9" descr="A group of people in wheelchairs&#10;&#10;Description automatically generated">
            <a:extLst>
              <a:ext uri="{FF2B5EF4-FFF2-40B4-BE49-F238E27FC236}">
                <a16:creationId xmlns:a16="http://schemas.microsoft.com/office/drawing/2014/main" id="{37F12437-1D99-2C0A-979F-370EA5983537}"/>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508309" y="1809177"/>
            <a:ext cx="5714600" cy="2344193"/>
          </a:xfrm>
        </p:spPr>
      </p:pic>
    </p:spTree>
    <p:extLst>
      <p:ext uri="{BB962C8B-B14F-4D97-AF65-F5344CB8AC3E}">
        <p14:creationId xmlns:p14="http://schemas.microsoft.com/office/powerpoint/2010/main" val="405302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1B78B-A95B-4687-957F-FABD737DEB89}"/>
              </a:ext>
            </a:extLst>
          </p:cNvPr>
          <p:cNvSpPr>
            <a:spLocks noGrp="1"/>
          </p:cNvSpPr>
          <p:nvPr>
            <p:ph type="title"/>
          </p:nvPr>
        </p:nvSpPr>
        <p:spPr>
          <a:xfrm>
            <a:off x="5708229" y="909118"/>
            <a:ext cx="4952431" cy="656319"/>
          </a:xfrm>
        </p:spPr>
        <p:txBody>
          <a:bodyPr>
            <a:normAutofit/>
          </a:bodyPr>
          <a:lstStyle/>
          <a:p>
            <a:r>
              <a:rPr lang="en-US">
                <a:solidFill>
                  <a:srgbClr val="FFFFFF"/>
                </a:solidFill>
              </a:rPr>
              <a:t>EMMY Saenz Foundation</a:t>
            </a:r>
          </a:p>
        </p:txBody>
      </p:sp>
      <p:sp>
        <p:nvSpPr>
          <p:cNvPr id="3" name="Content Placeholder 2">
            <a:extLst>
              <a:ext uri="{FF2B5EF4-FFF2-40B4-BE49-F238E27FC236}">
                <a16:creationId xmlns:a16="http://schemas.microsoft.com/office/drawing/2014/main" id="{E2CB35C7-29BD-4D09-839B-E922435544F2}"/>
              </a:ext>
            </a:extLst>
          </p:cNvPr>
          <p:cNvSpPr>
            <a:spLocks noGrp="1"/>
          </p:cNvSpPr>
          <p:nvPr>
            <p:ph idx="1"/>
          </p:nvPr>
        </p:nvSpPr>
        <p:spPr>
          <a:xfrm>
            <a:off x="407361" y="1850285"/>
            <a:ext cx="3692044" cy="4441254"/>
          </a:xfrm>
        </p:spPr>
        <p:txBody>
          <a:bodyPr vert="horz" lIns="0" tIns="0" rIns="0" bIns="0" rtlCol="0">
            <a:normAutofit/>
          </a:bodyPr>
          <a:lstStyle/>
          <a:p>
            <a:pPr marL="0" indent="0">
              <a:lnSpc>
                <a:spcPct val="90000"/>
              </a:lnSpc>
              <a:buNone/>
            </a:pPr>
            <a:r>
              <a:rPr lang="en-US" b="1" i="1" u="sng">
                <a:ea typeface="+mn-lt"/>
                <a:cs typeface="+mn-lt"/>
              </a:rPr>
              <a:t>SCI &amp; TBI Community Initiate:</a:t>
            </a:r>
            <a:r>
              <a:rPr lang="en-US" b="1">
                <a:ea typeface="+mn-lt"/>
                <a:cs typeface="+mn-lt"/>
              </a:rPr>
              <a:t> </a:t>
            </a:r>
            <a:r>
              <a:rPr lang="en-US">
                <a:ea typeface="+mn-lt"/>
                <a:cs typeface="+mn-lt"/>
              </a:rPr>
              <a:t> </a:t>
            </a:r>
            <a:endParaRPr lang="en-US"/>
          </a:p>
          <a:p>
            <a:pPr marL="0" indent="0">
              <a:lnSpc>
                <a:spcPct val="90000"/>
              </a:lnSpc>
              <a:buNone/>
            </a:pPr>
            <a:endParaRPr lang="en-US" sz="1300">
              <a:ea typeface="+mn-lt"/>
              <a:cs typeface="+mn-lt"/>
            </a:endParaRPr>
          </a:p>
          <a:p>
            <a:pPr marL="0" indent="0">
              <a:lnSpc>
                <a:spcPct val="90000"/>
              </a:lnSpc>
              <a:buNone/>
            </a:pPr>
            <a:r>
              <a:rPr lang="en-US" sz="1600">
                <a:ea typeface="+mn-lt"/>
                <a:cs typeface="+mn-lt"/>
              </a:rPr>
              <a:t>Our goal is to promote great opportunities for those in need who have suffered from Spinal Cord Injuries and or Traumatic Brain Injuries. With access to the right resources, people with SCI  &amp; TBI can become empowered by strengthening their own abilities and gain the confidence to fulfill their potential.  Our mission is to help make available the resources needed to recover and rehabilitate with access to therapy, medical equipment and supplies.  When families are struggling to get the most basic needs for daily care of their loved one, we are here to help close the gap in obtaining those resources.</a:t>
            </a:r>
            <a:endParaRPr lang="en-US" sz="1600"/>
          </a:p>
        </p:txBody>
      </p:sp>
      <p:pic>
        <p:nvPicPr>
          <p:cNvPr id="5" name="Picture 5" descr="A picture containing text, wall, indoor, floor&#10;&#10;Description automatically generated">
            <a:extLst>
              <a:ext uri="{FF2B5EF4-FFF2-40B4-BE49-F238E27FC236}">
                <a16:creationId xmlns:a16="http://schemas.microsoft.com/office/drawing/2014/main" id="{2F492564-8C83-4BE2-915C-5F38619A3B88}"/>
              </a:ext>
            </a:extLst>
          </p:cNvPr>
          <p:cNvPicPr>
            <a:picLocks noChangeAspect="1"/>
          </p:cNvPicPr>
          <p:nvPr/>
        </p:nvPicPr>
        <p:blipFill rotWithShape="1">
          <a:blip r:embed="rId2"/>
          <a:srcRect t="4412" b="4412"/>
          <a:stretch/>
        </p:blipFill>
        <p:spPr>
          <a:xfrm>
            <a:off x="8042494" y="1892627"/>
            <a:ext cx="3699935" cy="4497938"/>
          </a:xfrm>
          <a:prstGeom prst="rect">
            <a:avLst/>
          </a:prstGeom>
        </p:spPr>
      </p:pic>
      <p:sp>
        <p:nvSpPr>
          <p:cNvPr id="7" name="TextBox 6">
            <a:extLst>
              <a:ext uri="{FF2B5EF4-FFF2-40B4-BE49-F238E27FC236}">
                <a16:creationId xmlns:a16="http://schemas.microsoft.com/office/drawing/2014/main" id="{F68DDE24-526D-474F-9966-9DEAAB2B65D5}"/>
              </a:ext>
            </a:extLst>
          </p:cNvPr>
          <p:cNvSpPr txBox="1"/>
          <p:nvPr/>
        </p:nvSpPr>
        <p:spPr>
          <a:xfrm>
            <a:off x="4242752" y="6442502"/>
            <a:ext cx="3694717" cy="415497"/>
          </a:xfrm>
          <a:prstGeom prst="rect">
            <a:avLst/>
          </a:prstGeom>
          <a:solidFill>
            <a:srgbClr val="000000">
              <a:alpha val="50000"/>
            </a:srgbClr>
          </a:solidFill>
          <a:ln>
            <a:noFill/>
          </a:ln>
        </p:spPr>
        <p:txBody>
          <a:bodyPr wrap="square" lIns="91440" tIns="45720" rIns="91440" bIns="45720" rtlCol="0" anchor="t">
            <a:noAutofit/>
          </a:bodyPr>
          <a:lstStyle/>
          <a:p>
            <a:pPr algn="ctr">
              <a:spcAft>
                <a:spcPts val="600"/>
              </a:spcAft>
            </a:pPr>
            <a:r>
              <a:rPr lang="en-US" sz="800" b="1" dirty="0">
                <a:solidFill>
                  <a:srgbClr val="FFFFFF"/>
                </a:solidFill>
              </a:rPr>
              <a:t>Edward “Will” Willis (Kyle, TX) recipient of Durable Medical Equipment</a:t>
            </a:r>
          </a:p>
        </p:txBody>
      </p:sp>
      <p:sp>
        <p:nvSpPr>
          <p:cNvPr id="8" name="TextBox 7">
            <a:extLst>
              <a:ext uri="{FF2B5EF4-FFF2-40B4-BE49-F238E27FC236}">
                <a16:creationId xmlns:a16="http://schemas.microsoft.com/office/drawing/2014/main" id="{254228AE-15F0-486F-9373-D2F18074A1D7}"/>
              </a:ext>
            </a:extLst>
          </p:cNvPr>
          <p:cNvSpPr txBox="1"/>
          <p:nvPr/>
        </p:nvSpPr>
        <p:spPr>
          <a:xfrm>
            <a:off x="8015100" y="6440286"/>
            <a:ext cx="3769236" cy="420819"/>
          </a:xfrm>
          <a:prstGeom prst="rect">
            <a:avLst/>
          </a:prstGeom>
          <a:solidFill>
            <a:srgbClr val="000000">
              <a:alpha val="50000"/>
            </a:srgbClr>
          </a:solidFill>
          <a:ln>
            <a:noFill/>
          </a:ln>
        </p:spPr>
        <p:txBody>
          <a:bodyPr wrap="square" lIns="91440" tIns="45720" rIns="91440" bIns="45720" rtlCol="0" anchor="t">
            <a:noAutofit/>
          </a:bodyPr>
          <a:lstStyle/>
          <a:p>
            <a:pPr algn="ctr">
              <a:spcAft>
                <a:spcPts val="600"/>
              </a:spcAft>
            </a:pPr>
            <a:r>
              <a:rPr lang="en-US" sz="800" b="1">
                <a:solidFill>
                  <a:srgbClr val="FFFFFF"/>
                </a:solidFill>
              </a:rPr>
              <a:t>Office of Emmy Saenz Foundation</a:t>
            </a:r>
          </a:p>
          <a:p>
            <a:pPr algn="ctr">
              <a:spcAft>
                <a:spcPts val="600"/>
              </a:spcAft>
            </a:pPr>
            <a:r>
              <a:rPr lang="en-US" sz="800" b="1">
                <a:solidFill>
                  <a:srgbClr val="FFFFFF"/>
                </a:solidFill>
              </a:rPr>
              <a:t>2001 E. Sabine, Suite 108,  Victoria, TX 77901</a:t>
            </a:r>
          </a:p>
        </p:txBody>
      </p:sp>
      <p:pic>
        <p:nvPicPr>
          <p:cNvPr id="11" name="Picture 10" descr="A person in a wheelchair&#10;&#10;Description automatically generated">
            <a:extLst>
              <a:ext uri="{FF2B5EF4-FFF2-40B4-BE49-F238E27FC236}">
                <a16:creationId xmlns:a16="http://schemas.microsoft.com/office/drawing/2014/main" id="{24BF0866-D1C8-2DE3-C15D-D443862ADD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875372" y="2447784"/>
            <a:ext cx="4441256" cy="3330942"/>
          </a:xfrm>
          <a:prstGeom prst="rect">
            <a:avLst/>
          </a:prstGeom>
        </p:spPr>
      </p:pic>
    </p:spTree>
    <p:extLst>
      <p:ext uri="{BB962C8B-B14F-4D97-AF65-F5344CB8AC3E}">
        <p14:creationId xmlns:p14="http://schemas.microsoft.com/office/powerpoint/2010/main" val="17844808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9A5E9-1BC4-4EB1-AC14-8E1B382D96D5}"/>
              </a:ext>
            </a:extLst>
          </p:cNvPr>
          <p:cNvSpPr>
            <a:spLocks noGrp="1"/>
          </p:cNvSpPr>
          <p:nvPr>
            <p:ph type="title"/>
          </p:nvPr>
        </p:nvSpPr>
        <p:spPr>
          <a:xfrm>
            <a:off x="4525274" y="742148"/>
            <a:ext cx="4853502" cy="793302"/>
          </a:xfrm>
        </p:spPr>
        <p:txBody>
          <a:bodyPr anchor="b">
            <a:normAutofit/>
          </a:bodyPr>
          <a:lstStyle/>
          <a:p>
            <a:r>
              <a:rPr lang="en-US"/>
              <a:t>Emmy Saenz Foundation</a:t>
            </a:r>
          </a:p>
        </p:txBody>
      </p:sp>
      <p:graphicFrame>
        <p:nvGraphicFramePr>
          <p:cNvPr id="10" name="Content Placeholder 2">
            <a:extLst>
              <a:ext uri="{FF2B5EF4-FFF2-40B4-BE49-F238E27FC236}">
                <a16:creationId xmlns:a16="http://schemas.microsoft.com/office/drawing/2014/main" id="{AB387A84-24AF-C6FB-DE5B-BD12B13E31F2}"/>
              </a:ext>
            </a:extLst>
          </p:cNvPr>
          <p:cNvGraphicFramePr>
            <a:graphicFrameLocks noGrp="1"/>
          </p:cNvGraphicFramePr>
          <p:nvPr>
            <p:ph idx="1"/>
            <p:extLst>
              <p:ext uri="{D42A27DB-BD31-4B8C-83A1-F6EECF244321}">
                <p14:modId xmlns:p14="http://schemas.microsoft.com/office/powerpoint/2010/main" val="1284519924"/>
              </p:ext>
            </p:extLst>
          </p:nvPr>
        </p:nvGraphicFramePr>
        <p:xfrm>
          <a:off x="3635831" y="2229963"/>
          <a:ext cx="4798710" cy="43176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5">
            <a:extLst>
              <a:ext uri="{FF2B5EF4-FFF2-40B4-BE49-F238E27FC236}">
                <a16:creationId xmlns:a16="http://schemas.microsoft.com/office/drawing/2014/main" id="{30ADB58A-49CC-4AB8-9BA7-BFD9C6D5B9AB}"/>
              </a:ext>
            </a:extLst>
          </p:cNvPr>
          <p:cNvPicPr>
            <a:picLocks noChangeAspect="1"/>
          </p:cNvPicPr>
          <p:nvPr/>
        </p:nvPicPr>
        <p:blipFill rotWithShape="1">
          <a:blip r:embed="rId7"/>
          <a:srcRect r="12582" b="-2"/>
          <a:stretch/>
        </p:blipFill>
        <p:spPr>
          <a:xfrm>
            <a:off x="8921201" y="1590106"/>
            <a:ext cx="2874165" cy="4355446"/>
          </a:xfrm>
          <a:prstGeom prst="rect">
            <a:avLst/>
          </a:prstGeom>
        </p:spPr>
      </p:pic>
      <p:pic>
        <p:nvPicPr>
          <p:cNvPr id="6" name="Picture 6" descr="A picture containing indoor, person, preparing&#10;&#10;Description automatically generated">
            <a:extLst>
              <a:ext uri="{FF2B5EF4-FFF2-40B4-BE49-F238E27FC236}">
                <a16:creationId xmlns:a16="http://schemas.microsoft.com/office/drawing/2014/main" id="{FFB0EF2E-92E4-469D-A5F6-DC47675DFDCC}"/>
              </a:ext>
            </a:extLst>
          </p:cNvPr>
          <p:cNvPicPr>
            <a:picLocks noChangeAspect="1"/>
          </p:cNvPicPr>
          <p:nvPr/>
        </p:nvPicPr>
        <p:blipFill rotWithShape="1">
          <a:blip r:embed="rId8"/>
          <a:srcRect l="5009" r="7573" b="-2"/>
          <a:stretch/>
        </p:blipFill>
        <p:spPr>
          <a:xfrm>
            <a:off x="424387" y="1555551"/>
            <a:ext cx="2874166" cy="4383669"/>
          </a:xfrm>
          <a:prstGeom prst="rect">
            <a:avLst/>
          </a:prstGeom>
        </p:spPr>
      </p:pic>
      <p:sp>
        <p:nvSpPr>
          <p:cNvPr id="5" name="TextBox 4">
            <a:extLst>
              <a:ext uri="{FF2B5EF4-FFF2-40B4-BE49-F238E27FC236}">
                <a16:creationId xmlns:a16="http://schemas.microsoft.com/office/drawing/2014/main" id="{174E4647-622C-4261-82CD-AF9530F3198A}"/>
              </a:ext>
            </a:extLst>
          </p:cNvPr>
          <p:cNvSpPr txBox="1"/>
          <p:nvPr/>
        </p:nvSpPr>
        <p:spPr>
          <a:xfrm>
            <a:off x="159569" y="5941384"/>
            <a:ext cx="3338107" cy="461665"/>
          </a:xfrm>
          <a:prstGeom prst="rect">
            <a:avLst/>
          </a:prstGeom>
          <a:noFill/>
        </p:spPr>
        <p:txBody>
          <a:bodyPr wrap="square" rtlCol="0">
            <a:spAutoFit/>
          </a:bodyPr>
          <a:lstStyle/>
          <a:p>
            <a:r>
              <a:rPr lang="en-US" sz="1200" b="1"/>
              <a:t>All Mighty Plumbing (Edna, TX) donating labor and materials for bathroom remodel</a:t>
            </a:r>
          </a:p>
        </p:txBody>
      </p:sp>
    </p:spTree>
    <p:extLst>
      <p:ext uri="{BB962C8B-B14F-4D97-AF65-F5344CB8AC3E}">
        <p14:creationId xmlns:p14="http://schemas.microsoft.com/office/powerpoint/2010/main" val="17428370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91015-9E68-4E28-9134-1A9311656E1A}"/>
              </a:ext>
            </a:extLst>
          </p:cNvPr>
          <p:cNvSpPr>
            <a:spLocks noGrp="1"/>
          </p:cNvSpPr>
          <p:nvPr>
            <p:ph type="title"/>
          </p:nvPr>
        </p:nvSpPr>
        <p:spPr>
          <a:xfrm>
            <a:off x="1321220" y="-1471"/>
            <a:ext cx="5487708" cy="1556870"/>
          </a:xfrm>
        </p:spPr>
        <p:txBody>
          <a:bodyPr>
            <a:normAutofit/>
          </a:bodyPr>
          <a:lstStyle/>
          <a:p>
            <a:r>
              <a:rPr lang="en-US"/>
              <a:t>Emmy Saenz Foundation</a:t>
            </a:r>
          </a:p>
        </p:txBody>
      </p:sp>
      <p:sp>
        <p:nvSpPr>
          <p:cNvPr id="3" name="Content Placeholder 2">
            <a:extLst>
              <a:ext uri="{FF2B5EF4-FFF2-40B4-BE49-F238E27FC236}">
                <a16:creationId xmlns:a16="http://schemas.microsoft.com/office/drawing/2014/main" id="{C8585773-39B6-4A1D-B02F-208CC8A7F318}"/>
              </a:ext>
            </a:extLst>
          </p:cNvPr>
          <p:cNvSpPr>
            <a:spLocks noGrp="1"/>
          </p:cNvSpPr>
          <p:nvPr>
            <p:ph idx="1"/>
          </p:nvPr>
        </p:nvSpPr>
        <p:spPr>
          <a:xfrm>
            <a:off x="2752865" y="1974707"/>
            <a:ext cx="5478901" cy="4637431"/>
          </a:xfrm>
        </p:spPr>
        <p:txBody>
          <a:bodyPr vert="horz" lIns="0" tIns="0" rIns="0" bIns="0" rtlCol="0" anchor="t">
            <a:normAutofit lnSpcReduction="10000"/>
          </a:bodyPr>
          <a:lstStyle/>
          <a:p>
            <a:pPr marL="0" indent="0">
              <a:lnSpc>
                <a:spcPct val="110000"/>
              </a:lnSpc>
              <a:buNone/>
            </a:pPr>
            <a:r>
              <a:rPr lang="en-US" b="1" i="1" u="sng">
                <a:ea typeface="+mn-lt"/>
                <a:cs typeface="+mn-lt"/>
              </a:rPr>
              <a:t>SCHOLARSHIP PROGRAMS</a:t>
            </a:r>
            <a:endParaRPr lang="en-US" b="1" i="1" u="sng">
              <a:latin typeface="TW Cen MT"/>
              <a:ea typeface="+mn-lt"/>
              <a:cs typeface="+mn-lt"/>
            </a:endParaRPr>
          </a:p>
          <a:p>
            <a:pPr marL="0" indent="0">
              <a:lnSpc>
                <a:spcPct val="110000"/>
              </a:lnSpc>
              <a:buNone/>
            </a:pPr>
            <a:r>
              <a:rPr lang="en-US" sz="1400" b="1">
                <a:ea typeface="+mn-lt"/>
                <a:cs typeface="+mn-lt"/>
              </a:rPr>
              <a:t>With our organization’s mission always in mind, we strive to offer scholarships to students with a desire to pursue a career in Emergency Services as well as to students who successfully completed high school with learning disabilities and or physical disabilities.    We believe that every student has what it takes to succeed in higher education to build a better and brighter future for themselves.  </a:t>
            </a:r>
            <a:endParaRPr lang="en-US" sz="1400">
              <a:ea typeface="+mn-lt"/>
              <a:cs typeface="+mn-lt"/>
            </a:endParaRPr>
          </a:p>
          <a:p>
            <a:pPr marL="0" indent="0">
              <a:lnSpc>
                <a:spcPct val="110000"/>
              </a:lnSpc>
              <a:buNone/>
            </a:pPr>
            <a:r>
              <a:rPr lang="en-US" sz="1400" b="1">
                <a:ea typeface="+mn-lt"/>
                <a:cs typeface="+mn-lt"/>
              </a:rPr>
              <a:t>Like Emmy, many students are faced with the challenges of learning and/or physical challenges.  Many times, offering an opportunity to attend a trade school rather than a college or university is key to developing careers with a hands-on learning environment.  Though our commitment is not just focused on students with these challenges, we are also invested in helping those in financial need whom otherwise, would not pursue higher education.  Because we believe in the importance of growing our healthcare and first responders' population, we are now offering scholarship opportunities in these fields of study as well as Teaching with a special focus in Special Education Services.  </a:t>
            </a:r>
            <a:endParaRPr lang="en-US" sz="1400"/>
          </a:p>
        </p:txBody>
      </p:sp>
      <p:grpSp>
        <p:nvGrpSpPr>
          <p:cNvPr id="13" name="Group 12">
            <a:extLst>
              <a:ext uri="{FF2B5EF4-FFF2-40B4-BE49-F238E27FC236}">
                <a16:creationId xmlns:a16="http://schemas.microsoft.com/office/drawing/2014/main" id="{A9A63130-6B57-4C20-8F72-2BB9EE4E81AA}"/>
              </a:ext>
            </a:extLst>
          </p:cNvPr>
          <p:cNvGrpSpPr/>
          <p:nvPr/>
        </p:nvGrpSpPr>
        <p:grpSpPr>
          <a:xfrm>
            <a:off x="9838129" y="4352235"/>
            <a:ext cx="2293573" cy="2505765"/>
            <a:chOff x="9088608" y="3147872"/>
            <a:chExt cx="3175534" cy="3404027"/>
          </a:xfrm>
        </p:grpSpPr>
        <p:pic>
          <p:nvPicPr>
            <p:cNvPr id="5" name="Picture 5">
              <a:extLst>
                <a:ext uri="{FF2B5EF4-FFF2-40B4-BE49-F238E27FC236}">
                  <a16:creationId xmlns:a16="http://schemas.microsoft.com/office/drawing/2014/main" id="{75CCD231-D176-463F-BC2E-5B77FC52CD02}"/>
                </a:ext>
              </a:extLst>
            </p:cNvPr>
            <p:cNvPicPr>
              <a:picLocks noChangeAspect="1"/>
            </p:cNvPicPr>
            <p:nvPr/>
          </p:nvPicPr>
          <p:blipFill rotWithShape="1">
            <a:blip r:embed="rId2"/>
            <a:srcRect t="5125" r="-1" b="27874"/>
            <a:stretch/>
          </p:blipFill>
          <p:spPr>
            <a:xfrm>
              <a:off x="9088608" y="3147872"/>
              <a:ext cx="3175534" cy="3175534"/>
            </a:xfrm>
            <a:custGeom>
              <a:avLst/>
              <a:gdLst/>
              <a:ahLst/>
              <a:cxnLst/>
              <a:rect l="l" t="t" r="r" b="b"/>
              <a:pathLst>
                <a:path w="2592126" h="2592126">
                  <a:moveTo>
                    <a:pt x="1296063" y="0"/>
                  </a:moveTo>
                  <a:cubicBezTo>
                    <a:pt x="2011859" y="0"/>
                    <a:pt x="2592126" y="580267"/>
                    <a:pt x="2592126" y="1296063"/>
                  </a:cubicBezTo>
                  <a:cubicBezTo>
                    <a:pt x="2592126" y="2011859"/>
                    <a:pt x="2011859" y="2592126"/>
                    <a:pt x="1296063" y="2592126"/>
                  </a:cubicBezTo>
                  <a:cubicBezTo>
                    <a:pt x="580267" y="2592126"/>
                    <a:pt x="0" y="2011859"/>
                    <a:pt x="0" y="1296063"/>
                  </a:cubicBezTo>
                  <a:cubicBezTo>
                    <a:pt x="0" y="580267"/>
                    <a:pt x="580267" y="0"/>
                    <a:pt x="1296063" y="0"/>
                  </a:cubicBezTo>
                  <a:close/>
                </a:path>
              </a:pathLst>
            </a:custGeom>
          </p:spPr>
        </p:pic>
        <p:sp>
          <p:nvSpPr>
            <p:cNvPr id="9" name="TextBox 8">
              <a:extLst>
                <a:ext uri="{FF2B5EF4-FFF2-40B4-BE49-F238E27FC236}">
                  <a16:creationId xmlns:a16="http://schemas.microsoft.com/office/drawing/2014/main" id="{CDAE870B-1367-40B9-B015-08FD55F4F6C5}"/>
                </a:ext>
              </a:extLst>
            </p:cNvPr>
            <p:cNvSpPr txBox="1"/>
            <p:nvPr/>
          </p:nvSpPr>
          <p:spPr>
            <a:xfrm>
              <a:off x="9104738" y="5973103"/>
              <a:ext cx="2743200" cy="5787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dirty="0"/>
            </a:p>
          </p:txBody>
        </p:sp>
      </p:grpSp>
      <p:grpSp>
        <p:nvGrpSpPr>
          <p:cNvPr id="11" name="Group 10">
            <a:extLst>
              <a:ext uri="{FF2B5EF4-FFF2-40B4-BE49-F238E27FC236}">
                <a16:creationId xmlns:a16="http://schemas.microsoft.com/office/drawing/2014/main" id="{0A69C65C-2784-4489-A276-512314865991}"/>
              </a:ext>
            </a:extLst>
          </p:cNvPr>
          <p:cNvGrpSpPr/>
          <p:nvPr/>
        </p:nvGrpSpPr>
        <p:grpSpPr>
          <a:xfrm>
            <a:off x="9849295" y="2035643"/>
            <a:ext cx="2271243" cy="2197663"/>
            <a:chOff x="8288799" y="1057728"/>
            <a:chExt cx="3350291" cy="3350292"/>
          </a:xfrm>
        </p:grpSpPr>
        <p:pic>
          <p:nvPicPr>
            <p:cNvPr id="6" name="Picture 6">
              <a:extLst>
                <a:ext uri="{FF2B5EF4-FFF2-40B4-BE49-F238E27FC236}">
                  <a16:creationId xmlns:a16="http://schemas.microsoft.com/office/drawing/2014/main" id="{BF37A5BB-D746-4826-BB67-8CB79F9E7EBB}"/>
                </a:ext>
              </a:extLst>
            </p:cNvPr>
            <p:cNvPicPr>
              <a:picLocks noChangeAspect="1"/>
            </p:cNvPicPr>
            <p:nvPr/>
          </p:nvPicPr>
          <p:blipFill rotWithShape="1">
            <a:blip r:embed="rId3"/>
            <a:srcRect r="-3" b="33248"/>
            <a:stretch/>
          </p:blipFill>
          <p:spPr>
            <a:xfrm>
              <a:off x="8288799" y="1057728"/>
              <a:ext cx="3350291" cy="3350292"/>
            </a:xfrm>
            <a:custGeom>
              <a:avLst/>
              <a:gdLst/>
              <a:ahLst/>
              <a:cxnLst/>
              <a:rect l="l" t="t" r="r" b="b"/>
              <a:pathLst>
                <a:path w="2592126" h="2592126">
                  <a:moveTo>
                    <a:pt x="1296063" y="0"/>
                  </a:moveTo>
                  <a:cubicBezTo>
                    <a:pt x="2011859" y="0"/>
                    <a:pt x="2592126" y="580267"/>
                    <a:pt x="2592126" y="1296063"/>
                  </a:cubicBezTo>
                  <a:cubicBezTo>
                    <a:pt x="2592126" y="2011859"/>
                    <a:pt x="2011859" y="2592126"/>
                    <a:pt x="1296063" y="2592126"/>
                  </a:cubicBezTo>
                  <a:cubicBezTo>
                    <a:pt x="580267" y="2592126"/>
                    <a:pt x="0" y="2011859"/>
                    <a:pt x="0" y="1296063"/>
                  </a:cubicBezTo>
                  <a:cubicBezTo>
                    <a:pt x="0" y="580267"/>
                    <a:pt x="580267" y="0"/>
                    <a:pt x="1296063" y="0"/>
                  </a:cubicBezTo>
                  <a:close/>
                </a:path>
              </a:pathLst>
            </a:custGeom>
          </p:spPr>
        </p:pic>
        <p:sp>
          <p:nvSpPr>
            <p:cNvPr id="22" name="TextBox 21">
              <a:extLst>
                <a:ext uri="{FF2B5EF4-FFF2-40B4-BE49-F238E27FC236}">
                  <a16:creationId xmlns:a16="http://schemas.microsoft.com/office/drawing/2014/main" id="{6EC201F8-D1A5-4FD2-B866-D79DD53184CC}"/>
                </a:ext>
              </a:extLst>
            </p:cNvPr>
            <p:cNvSpPr txBox="1"/>
            <p:nvPr/>
          </p:nvSpPr>
          <p:spPr>
            <a:xfrm>
              <a:off x="8624715" y="3797892"/>
              <a:ext cx="2743200" cy="5630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dirty="0"/>
            </a:p>
          </p:txBody>
        </p:sp>
      </p:grpSp>
      <p:pic>
        <p:nvPicPr>
          <p:cNvPr id="4" name="Picture 6">
            <a:extLst>
              <a:ext uri="{FF2B5EF4-FFF2-40B4-BE49-F238E27FC236}">
                <a16:creationId xmlns:a16="http://schemas.microsoft.com/office/drawing/2014/main" id="{BBFE1797-327D-0156-FA57-40001393DD6E}"/>
              </a:ext>
            </a:extLst>
          </p:cNvPr>
          <p:cNvPicPr>
            <a:picLocks noChangeAspect="1"/>
          </p:cNvPicPr>
          <p:nvPr/>
        </p:nvPicPr>
        <p:blipFill>
          <a:blip r:embed="rId4"/>
          <a:stretch>
            <a:fillRect/>
          </a:stretch>
        </p:blipFill>
        <p:spPr>
          <a:xfrm>
            <a:off x="8206759" y="2555548"/>
            <a:ext cx="1516389" cy="3293737"/>
          </a:xfrm>
          <a:prstGeom prst="rect">
            <a:avLst/>
          </a:prstGeom>
        </p:spPr>
      </p:pic>
      <p:pic>
        <p:nvPicPr>
          <p:cNvPr id="7" name="Picture 7">
            <a:extLst>
              <a:ext uri="{FF2B5EF4-FFF2-40B4-BE49-F238E27FC236}">
                <a16:creationId xmlns:a16="http://schemas.microsoft.com/office/drawing/2014/main" id="{0167A640-1AFC-9AE7-FC5A-01A0851E62E6}"/>
              </a:ext>
            </a:extLst>
          </p:cNvPr>
          <p:cNvPicPr>
            <a:picLocks noChangeAspect="1"/>
          </p:cNvPicPr>
          <p:nvPr/>
        </p:nvPicPr>
        <p:blipFill>
          <a:blip r:embed="rId5"/>
          <a:stretch>
            <a:fillRect/>
          </a:stretch>
        </p:blipFill>
        <p:spPr>
          <a:xfrm>
            <a:off x="397643" y="3833651"/>
            <a:ext cx="1989958" cy="2676633"/>
          </a:xfrm>
          <a:prstGeom prst="rect">
            <a:avLst/>
          </a:prstGeom>
        </p:spPr>
      </p:pic>
      <p:pic>
        <p:nvPicPr>
          <p:cNvPr id="8" name="Picture 9" descr="A person and person holding a certificate&#10;&#10;Description automatically generated">
            <a:extLst>
              <a:ext uri="{FF2B5EF4-FFF2-40B4-BE49-F238E27FC236}">
                <a16:creationId xmlns:a16="http://schemas.microsoft.com/office/drawing/2014/main" id="{59514AB3-5559-C788-8B87-05F5381A114D}"/>
              </a:ext>
            </a:extLst>
          </p:cNvPr>
          <p:cNvPicPr>
            <a:picLocks noChangeAspect="1"/>
          </p:cNvPicPr>
          <p:nvPr/>
        </p:nvPicPr>
        <p:blipFill>
          <a:blip r:embed="rId6"/>
          <a:stretch>
            <a:fillRect/>
          </a:stretch>
        </p:blipFill>
        <p:spPr>
          <a:xfrm>
            <a:off x="397641" y="1953610"/>
            <a:ext cx="1989959" cy="1470573"/>
          </a:xfrm>
          <a:prstGeom prst="rect">
            <a:avLst/>
          </a:prstGeom>
        </p:spPr>
      </p:pic>
    </p:spTree>
    <p:extLst>
      <p:ext uri="{BB962C8B-B14F-4D97-AF65-F5344CB8AC3E}">
        <p14:creationId xmlns:p14="http://schemas.microsoft.com/office/powerpoint/2010/main" val="31704651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D6AA8-72F6-45E2-BC0C-F80D56D2B2A2}"/>
              </a:ext>
            </a:extLst>
          </p:cNvPr>
          <p:cNvSpPr>
            <a:spLocks noGrp="1"/>
          </p:cNvSpPr>
          <p:nvPr>
            <p:ph type="title"/>
          </p:nvPr>
        </p:nvSpPr>
        <p:spPr>
          <a:xfrm>
            <a:off x="2332828" y="356241"/>
            <a:ext cx="3951027" cy="1238808"/>
          </a:xfrm>
        </p:spPr>
        <p:txBody>
          <a:bodyPr anchor="b">
            <a:normAutofit/>
          </a:bodyPr>
          <a:lstStyle/>
          <a:p>
            <a:r>
              <a:rPr lang="en-US"/>
              <a:t>Emmy Saenz Foundation</a:t>
            </a:r>
          </a:p>
        </p:txBody>
      </p:sp>
      <p:sp>
        <p:nvSpPr>
          <p:cNvPr id="3" name="Content Placeholder 2">
            <a:extLst>
              <a:ext uri="{FF2B5EF4-FFF2-40B4-BE49-F238E27FC236}">
                <a16:creationId xmlns:a16="http://schemas.microsoft.com/office/drawing/2014/main" id="{25CB34B2-4A23-4F56-ABD9-196A15388926}"/>
              </a:ext>
            </a:extLst>
          </p:cNvPr>
          <p:cNvSpPr>
            <a:spLocks noGrp="1"/>
          </p:cNvSpPr>
          <p:nvPr>
            <p:ph idx="1"/>
          </p:nvPr>
        </p:nvSpPr>
        <p:spPr>
          <a:xfrm>
            <a:off x="750842" y="1951291"/>
            <a:ext cx="5282022" cy="4057624"/>
          </a:xfrm>
        </p:spPr>
        <p:txBody>
          <a:bodyPr anchor="t">
            <a:normAutofit/>
          </a:bodyPr>
          <a:lstStyle/>
          <a:p>
            <a:pPr marL="0" indent="0">
              <a:lnSpc>
                <a:spcPct val="110000"/>
              </a:lnSpc>
              <a:buNone/>
            </a:pPr>
            <a:r>
              <a:rPr lang="en-US"/>
              <a:t>Public Charity</a:t>
            </a:r>
            <a:endParaRPr lang="en-US" sz="1200"/>
          </a:p>
          <a:p>
            <a:pPr marL="0" indent="0">
              <a:lnSpc>
                <a:spcPct val="110000"/>
              </a:lnSpc>
              <a:buNone/>
            </a:pPr>
            <a:r>
              <a:rPr lang="en-US" sz="1600"/>
              <a:t>Our passion is to give back to our community with our </a:t>
            </a:r>
            <a:r>
              <a:rPr lang="en-US" sz="1600" b="1"/>
              <a:t>Wings of Hope Public Charity Program</a:t>
            </a:r>
            <a:r>
              <a:rPr lang="en-US" sz="1600"/>
              <a:t>.  When families experience a sudden, live changing event such as major illness, injury or even death and families need assistance with their benefit fundraising events, Emmy Saenz Foundation is here to give a hand to say </a:t>
            </a:r>
            <a:r>
              <a:rPr lang="en-US" sz="1600" b="1" i="1"/>
              <a:t>YOU ARE NOT ALONE</a:t>
            </a:r>
            <a:r>
              <a:rPr lang="en-US" sz="1600"/>
              <a:t>.  Families are not always prepared for these sudden hardships.  With the help of our generous donors and sponsors, we can keep this spirit of giving back alive. Losing a loved one is always hard on the heart, and we sympathize with families who struggle financially to prepare their loved one's funeral services.  Donations are made directly to funeral homes through this Charity Program. </a:t>
            </a:r>
          </a:p>
        </p:txBody>
      </p:sp>
      <p:pic>
        <p:nvPicPr>
          <p:cNvPr id="5" name="Picture 4" descr="A group of people raising their hands&#10;&#10;Description automatically generated with low confidence">
            <a:extLst>
              <a:ext uri="{FF2B5EF4-FFF2-40B4-BE49-F238E27FC236}">
                <a16:creationId xmlns:a16="http://schemas.microsoft.com/office/drawing/2014/main" id="{CA38E797-052D-4600-8E70-9B7310EC978C}"/>
              </a:ext>
            </a:extLst>
          </p:cNvPr>
          <p:cNvPicPr>
            <a:picLocks noChangeAspect="1"/>
          </p:cNvPicPr>
          <p:nvPr/>
        </p:nvPicPr>
        <p:blipFill rotWithShape="1">
          <a:blip r:embed="rId2">
            <a:extLst>
              <a:ext uri="{28A0092B-C50C-407E-A947-70E740481C1C}">
                <a14:useLocalDpi xmlns:a14="http://schemas.microsoft.com/office/drawing/2010/main" val="0"/>
              </a:ext>
            </a:extLst>
          </a:blip>
          <a:srcRect r="3" b="3"/>
          <a:stretch/>
        </p:blipFill>
        <p:spPr>
          <a:xfrm>
            <a:off x="6999369" y="1537949"/>
            <a:ext cx="4717104" cy="5186397"/>
          </a:xfrm>
          <a:custGeom>
            <a:avLst/>
            <a:gdLst/>
            <a:ahLst/>
            <a:cxnLst/>
            <a:rect l="l" t="t" r="r" b="b"/>
            <a:pathLst>
              <a:path w="4694238" h="4694238">
                <a:moveTo>
                  <a:pt x="2347119" y="0"/>
                </a:moveTo>
                <a:cubicBezTo>
                  <a:pt x="3643397" y="0"/>
                  <a:pt x="4694238" y="1050841"/>
                  <a:pt x="4694238" y="2347119"/>
                </a:cubicBezTo>
                <a:cubicBezTo>
                  <a:pt x="4694238" y="3643397"/>
                  <a:pt x="3643397" y="4694238"/>
                  <a:pt x="2347119" y="4694238"/>
                </a:cubicBezTo>
                <a:cubicBezTo>
                  <a:pt x="1050841" y="4694238"/>
                  <a:pt x="0" y="3643397"/>
                  <a:pt x="0" y="2347119"/>
                </a:cubicBezTo>
                <a:cubicBezTo>
                  <a:pt x="0" y="1050841"/>
                  <a:pt x="1050841" y="0"/>
                  <a:pt x="2347119" y="0"/>
                </a:cubicBezTo>
                <a:close/>
              </a:path>
            </a:pathLst>
          </a:custGeom>
        </p:spPr>
      </p:pic>
    </p:spTree>
    <p:extLst>
      <p:ext uri="{BB962C8B-B14F-4D97-AF65-F5344CB8AC3E}">
        <p14:creationId xmlns:p14="http://schemas.microsoft.com/office/powerpoint/2010/main" val="96412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EA97CA5D-BCDD-4F61-B77F-34068368B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BB80117C-7F39-43C5-86D0-1B3E99AB5E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C9F4323C-6578-48B7-AAA3-DE36C0D2A76E}"/>
              </a:ext>
            </a:extLst>
          </p:cNvPr>
          <p:cNvSpPr>
            <a:spLocks noGrp="1"/>
          </p:cNvSpPr>
          <p:nvPr>
            <p:ph type="title"/>
          </p:nvPr>
        </p:nvSpPr>
        <p:spPr>
          <a:xfrm>
            <a:off x="581192" y="702156"/>
            <a:ext cx="11029616" cy="1013800"/>
          </a:xfrm>
        </p:spPr>
        <p:txBody>
          <a:bodyPr>
            <a:normAutofit/>
          </a:bodyPr>
          <a:lstStyle/>
          <a:p>
            <a:r>
              <a:rPr lang="en-US">
                <a:solidFill>
                  <a:srgbClr val="FFFFFF"/>
                </a:solidFill>
              </a:rPr>
              <a:t>Sponsorship levels</a:t>
            </a:r>
          </a:p>
        </p:txBody>
      </p:sp>
      <p:grpSp>
        <p:nvGrpSpPr>
          <p:cNvPr id="38" name="Group 37">
            <a:extLst>
              <a:ext uri="{FF2B5EF4-FFF2-40B4-BE49-F238E27FC236}">
                <a16:creationId xmlns:a16="http://schemas.microsoft.com/office/drawing/2014/main" id="{22A9BB93-2DF4-4EFD-94C3-A0CC895CDE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39" name="Rectangle 38">
              <a:extLst>
                <a:ext uri="{FF2B5EF4-FFF2-40B4-BE49-F238E27FC236}">
                  <a16:creationId xmlns:a16="http://schemas.microsoft.com/office/drawing/2014/main" id="{50B3C702-83B2-4274-BF5A-C42475E280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Rectangle 39">
              <a:extLst>
                <a:ext uri="{FF2B5EF4-FFF2-40B4-BE49-F238E27FC236}">
                  <a16:creationId xmlns:a16="http://schemas.microsoft.com/office/drawing/2014/main" id="{5B7BEE93-7680-4E07-8B35-53D4D53F29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1" name="Rectangle 40">
              <a:extLst>
                <a:ext uri="{FF2B5EF4-FFF2-40B4-BE49-F238E27FC236}">
                  <a16:creationId xmlns:a16="http://schemas.microsoft.com/office/drawing/2014/main" id="{5626784A-218C-4257-AC79-DD5BC6EF9A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graphicFrame>
        <p:nvGraphicFramePr>
          <p:cNvPr id="5" name="Content Placeholder 2">
            <a:extLst>
              <a:ext uri="{FF2B5EF4-FFF2-40B4-BE49-F238E27FC236}">
                <a16:creationId xmlns:a16="http://schemas.microsoft.com/office/drawing/2014/main" id="{594F579A-0311-444B-819B-678B7867E9D0}"/>
              </a:ext>
            </a:extLst>
          </p:cNvPr>
          <p:cNvGraphicFramePr>
            <a:graphicFrameLocks noGrp="1"/>
          </p:cNvGraphicFramePr>
          <p:nvPr>
            <p:ph idx="1"/>
            <p:extLst>
              <p:ext uri="{D42A27DB-BD31-4B8C-83A1-F6EECF244321}">
                <p14:modId xmlns:p14="http://schemas.microsoft.com/office/powerpoint/2010/main" val="1390012707"/>
              </p:ext>
            </p:extLst>
          </p:nvPr>
        </p:nvGraphicFramePr>
        <p:xfrm>
          <a:off x="581192" y="2180496"/>
          <a:ext cx="11029615" cy="36783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59771340"/>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5E1D96A70C4C64BA8F2CD9970ADB956" ma:contentTypeVersion="16" ma:contentTypeDescription="Create a new document." ma:contentTypeScope="" ma:versionID="1ed90648ae8c9499b5c87c878589e190">
  <xsd:schema xmlns:xsd="http://www.w3.org/2001/XMLSchema" xmlns:xs="http://www.w3.org/2001/XMLSchema" xmlns:p="http://schemas.microsoft.com/office/2006/metadata/properties" xmlns:ns3="8e76c01e-b533-4493-8c4b-20104a04cdcb" xmlns:ns4="a643be33-85b5-461e-9733-7587e798fd05" targetNamespace="http://schemas.microsoft.com/office/2006/metadata/properties" ma:root="true" ma:fieldsID="ce318ad8a9a266f1b37b0a3b4668e99e" ns3:_="" ns4:_="">
    <xsd:import namespace="8e76c01e-b533-4493-8c4b-20104a04cdcb"/>
    <xsd:import namespace="a643be33-85b5-461e-9733-7587e798fd05"/>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Location" minOccurs="0"/>
                <xsd:element ref="ns3:MediaServiceOCR"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76c01e-b533-4493-8c4b-20104a04cd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643be33-85b5-461e-9733-7587e798fd0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8e76c01e-b533-4493-8c4b-20104a04cdcb" xsi:nil="true"/>
  </documentManagement>
</p:properties>
</file>

<file path=customXml/itemProps1.xml><?xml version="1.0" encoding="utf-8"?>
<ds:datastoreItem xmlns:ds="http://schemas.openxmlformats.org/officeDocument/2006/customXml" ds:itemID="{8F9EEC85-1762-4C4C-9913-3E96107B3A3E}">
  <ds:schemaRefs>
    <ds:schemaRef ds:uri="http://schemas.microsoft.com/sharepoint/v3/contenttype/forms"/>
  </ds:schemaRefs>
</ds:datastoreItem>
</file>

<file path=customXml/itemProps2.xml><?xml version="1.0" encoding="utf-8"?>
<ds:datastoreItem xmlns:ds="http://schemas.openxmlformats.org/officeDocument/2006/customXml" ds:itemID="{C7635214-65B3-4378-A974-1383F11618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76c01e-b533-4493-8c4b-20104a04cdcb"/>
    <ds:schemaRef ds:uri="a643be33-85b5-461e-9733-7587e798fd0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00C48C6-3777-4528-B9A0-EF35F8C320F7}">
  <ds:schemaRefs>
    <ds:schemaRef ds:uri="http://purl.org/dc/dcmitype/"/>
    <ds:schemaRef ds:uri="8e76c01e-b533-4493-8c4b-20104a04cdcb"/>
    <ds:schemaRef ds:uri="http://schemas.microsoft.com/office/2006/documentManagement/types"/>
    <ds:schemaRef ds:uri="http://www.w3.org/XML/1998/namespace"/>
    <ds:schemaRef ds:uri="http://schemas.microsoft.com/office/infopath/2007/PartnerControls"/>
    <ds:schemaRef ds:uri="a643be33-85b5-461e-9733-7587e798fd05"/>
    <ds:schemaRef ds:uri="http://purl.org/dc/terms/"/>
    <ds:schemaRef ds:uri="http://schemas.openxmlformats.org/package/2006/metadata/core-properties"/>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388</TotalTime>
  <Words>1819</Words>
  <Application>Microsoft Office PowerPoint</Application>
  <PresentationFormat>Widescreen</PresentationFormat>
  <Paragraphs>118</Paragraphs>
  <Slides>18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Gill Sans MT</vt:lpstr>
      <vt:lpstr>Times New Roman</vt:lpstr>
      <vt:lpstr>Tw Cen MT</vt:lpstr>
      <vt:lpstr>Tw Cen MT</vt:lpstr>
      <vt:lpstr>Wingdings</vt:lpstr>
      <vt:lpstr>Wingdings 2</vt:lpstr>
      <vt:lpstr>Dividend</vt:lpstr>
      <vt:lpstr>Emmy Saenz foundation</vt:lpstr>
      <vt:lpstr>EMMY SAENZ FOUNDATION</vt:lpstr>
      <vt:lpstr>Accomplishments as of august 2023</vt:lpstr>
      <vt:lpstr>Proud Supporters of Adaptive Sports Teams both local and state-Wide</vt:lpstr>
      <vt:lpstr>EMMY Saenz Foundation</vt:lpstr>
      <vt:lpstr>Emmy Saenz Foundation</vt:lpstr>
      <vt:lpstr>Emmy Saenz Foundation</vt:lpstr>
      <vt:lpstr>Emmy Saenz Foundation</vt:lpstr>
      <vt:lpstr>Sponsorship levels</vt:lpstr>
      <vt:lpstr>Friends &amp; Family</vt:lpstr>
      <vt:lpstr>Bronze</vt:lpstr>
      <vt:lpstr>Silver</vt:lpstr>
      <vt:lpstr>Gold</vt:lpstr>
      <vt:lpstr>Platinum</vt:lpstr>
      <vt:lpstr>Corporate Level</vt:lpstr>
      <vt:lpstr>Sponsorship for annual Sportsman raffle </vt:lpstr>
      <vt:lpstr>Emmy Saenz Foundation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c:creator>
  <cp:lastModifiedBy>Bazan, Rosemary R (PMI)</cp:lastModifiedBy>
  <cp:revision>12</cp:revision>
  <dcterms:created xsi:type="dcterms:W3CDTF">2019-10-16T03:03:10Z</dcterms:created>
  <dcterms:modified xsi:type="dcterms:W3CDTF">2023-12-14T15:23:11Z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0x010100B5E1D96A70C4C64BA8F2CD9970ADB956</vt:lpwstr>
  </property>
</Properties>
</file>